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61" r:id="rId4"/>
    <p:sldId id="272" r:id="rId5"/>
    <p:sldId id="322" r:id="rId6"/>
    <p:sldId id="280" r:id="rId7"/>
    <p:sldId id="294" r:id="rId8"/>
    <p:sldId id="323" r:id="rId9"/>
    <p:sldId id="303" r:id="rId10"/>
    <p:sldId id="325" r:id="rId11"/>
    <p:sldId id="326" r:id="rId12"/>
    <p:sldId id="313" r:id="rId13"/>
    <p:sldId id="319" r:id="rId14"/>
    <p:sldId id="327" r:id="rId15"/>
  </p:sldIdLst>
  <p:sldSz cx="9144000" cy="6858000" type="screen4x3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C0C0"/>
    <a:srgbClr val="0066CC"/>
    <a:srgbClr val="000066"/>
    <a:srgbClr val="FFFFCC"/>
    <a:srgbClr val="FFFF99"/>
    <a:srgbClr val="0066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6" autoAdjust="0"/>
    <p:restoredTop sz="94660"/>
  </p:normalViewPr>
  <p:slideViewPr>
    <p:cSldViewPr>
      <p:cViewPr varScale="1">
        <p:scale>
          <a:sx n="63" d="100"/>
          <a:sy n="63" d="100"/>
        </p:scale>
        <p:origin x="11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89880-ADD4-4133-AA5E-34242B15A7DC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59625-BA4A-474C-806E-E5E34FCF2A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73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59625-BA4A-474C-806E-E5E34FCF2AC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69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59625-BA4A-474C-806E-E5E34FCF2AC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76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7EAE6F1-FD87-424D-BEBF-2A8BFEFBA175}" type="datetimeFigureOut">
              <a:rPr kumimoji="1" lang="ja-JP" altLang="en-US" smtClean="0"/>
              <a:t>2025/5/8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9CD66F2-F389-41AA-B4FC-3A41FA524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microsoft.com/office/2007/relationships/hdphoto" Target="../media/hdphoto1.wdp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63" y="0"/>
            <a:ext cx="4902905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59632" y="476672"/>
            <a:ext cx="6002476" cy="1470025"/>
          </a:xfrm>
        </p:spPr>
        <p:txBody>
          <a:bodyPr>
            <a:norm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ようこそ！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55576" y="4293096"/>
            <a:ext cx="8056984" cy="1956144"/>
          </a:xfrm>
        </p:spPr>
        <p:txBody>
          <a:bodyPr>
            <a:norm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杉の子学園保育所見学会へ</a:t>
            </a:r>
            <a:endParaRPr kumimoji="1" lang="en-US" altLang="ja-JP" sz="4800" dirty="0">
              <a:solidFill>
                <a:srgbClr val="FF0000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r>
              <a:rPr lang="en-US" altLang="ja-JP" sz="4000" dirty="0">
                <a:solidFill>
                  <a:schemeClr val="bg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(</a:t>
            </a:r>
            <a:r>
              <a:rPr lang="ja-JP" altLang="en-US" sz="4000" dirty="0">
                <a:solidFill>
                  <a:schemeClr val="bg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令和７年度版</a:t>
            </a:r>
            <a:r>
              <a:rPr lang="en-US" altLang="ja-JP" sz="4000" dirty="0">
                <a:solidFill>
                  <a:schemeClr val="bg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)</a:t>
            </a:r>
            <a:endParaRPr kumimoji="1" lang="ja-JP" altLang="en-US" sz="4000" dirty="0">
              <a:solidFill>
                <a:schemeClr val="bg1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</p:txBody>
      </p:sp>
      <p:pic>
        <p:nvPicPr>
          <p:cNvPr id="6" name="園歌カラオケ スローバージョ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2616" y="624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6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74" y="2648032"/>
            <a:ext cx="1024067" cy="1273248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39553" y="404664"/>
            <a:ext cx="3960440" cy="736444"/>
            <a:chOff x="202421" y="288566"/>
            <a:chExt cx="5328592" cy="1008112"/>
          </a:xfrm>
        </p:grpSpPr>
        <p:sp>
          <p:nvSpPr>
            <p:cNvPr id="6" name="上リボン 5"/>
            <p:cNvSpPr/>
            <p:nvPr/>
          </p:nvSpPr>
          <p:spPr>
            <a:xfrm>
              <a:off x="202421" y="288566"/>
              <a:ext cx="5328592" cy="1008112"/>
            </a:xfrm>
            <a:prstGeom prst="ribbon2">
              <a:avLst>
                <a:gd name="adj1" fmla="val 10339"/>
                <a:gd name="adj2" fmla="val 75000"/>
              </a:avLst>
            </a:prstGeom>
            <a:solidFill>
              <a:srgbClr val="FFFFCC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07341" y="427352"/>
              <a:ext cx="4608511" cy="6319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2400" b="1" dirty="0">
                  <a:ln w="0"/>
                  <a:solidFill>
                    <a:schemeClr val="accent3"/>
                  </a:solidFill>
                </a:rPr>
                <a:t>園からのお願い</a:t>
              </a:r>
            </a:p>
          </p:txBody>
        </p:sp>
      </p:grp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539552" y="1330548"/>
            <a:ext cx="3900586" cy="483881"/>
          </a:xfrm>
        </p:spPr>
        <p:txBody>
          <a:bodyPr anchor="t">
            <a:noAutofit/>
          </a:bodyPr>
          <a:lstStyle/>
          <a:p>
            <a:r>
              <a:rPr lang="en-US" altLang="ja-JP" sz="2000" dirty="0"/>
              <a:t>『</a:t>
            </a:r>
            <a:r>
              <a:rPr kumimoji="1" lang="ja-JP" altLang="en-US" sz="2000" dirty="0"/>
              <a:t>自転車・バギーのお約束</a:t>
            </a:r>
            <a:r>
              <a:rPr kumimoji="1" lang="en-US" altLang="ja-JP" sz="2000" dirty="0"/>
              <a:t>』</a:t>
            </a:r>
            <a:endParaRPr kumimoji="1" lang="ja-JP" altLang="en-US" sz="2000" dirty="0"/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48688" y="1712133"/>
            <a:ext cx="8157109" cy="129614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kumimoji="1" lang="ja-JP" altLang="en-US" sz="1200" dirty="0">
                <a:solidFill>
                  <a:schemeClr val="tx1"/>
                </a:solidFill>
              </a:rPr>
              <a:t>登降園の際、自転車・バギーは、門の前に置かず、園庭に入れるようお願いいたします。</a:t>
            </a:r>
            <a:endParaRPr kumimoji="1"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玄関は避難口にもなりますし、スペースが限られていますので、自転車・バギーを置いていくことはできません。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10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1" y="2270533"/>
            <a:ext cx="2304256" cy="1728192"/>
          </a:xfrm>
          <a:prstGeom prst="rect">
            <a:avLst/>
          </a:prstGeom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539552" y="3789040"/>
            <a:ext cx="4728334" cy="483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000" dirty="0"/>
              <a:t>『</a:t>
            </a:r>
            <a:r>
              <a:rPr lang="ja-JP" altLang="en-US" sz="2000" dirty="0"/>
              <a:t>園舎への出入りはカードキーで</a:t>
            </a:r>
            <a:r>
              <a:rPr lang="en-US" altLang="ja-JP" sz="2000" dirty="0"/>
              <a:t>』</a:t>
            </a:r>
            <a:endParaRPr lang="ja-JP" altLang="en-US" sz="2000" dirty="0"/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524726" y="4221088"/>
            <a:ext cx="8079722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dirty="0">
                <a:solidFill>
                  <a:schemeClr val="tx1"/>
                </a:solidFill>
              </a:rPr>
              <a:t>入園が決まりましたら、カードキー機能付きの</a:t>
            </a:r>
            <a:r>
              <a:rPr lang="ja-JP" altLang="en-US" sz="1200" dirty="0">
                <a:solidFill>
                  <a:srgbClr val="0000FF"/>
                </a:solidFill>
              </a:rPr>
              <a:t>園児カード</a:t>
            </a:r>
            <a:r>
              <a:rPr lang="ja-JP" altLang="en-US" sz="1200" dirty="0">
                <a:solidFill>
                  <a:schemeClr val="tx1"/>
                </a:solidFill>
              </a:rPr>
              <a:t>をお渡しします。（卒園時に返却）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ja-JP" altLang="en-US" sz="1200" dirty="0">
                <a:solidFill>
                  <a:schemeClr val="tx1"/>
                </a:solidFill>
              </a:rPr>
              <a:t>園児カードはカードリーダーで登降園時間の読み込みもします。</a:t>
            </a:r>
          </a:p>
          <a:p>
            <a:endParaRPr lang="en-US" altLang="ja-JP" sz="1200" dirty="0"/>
          </a:p>
          <a:p>
            <a:pPr marL="68580" indent="0">
              <a:buFont typeface="Wingdings 2" pitchFamily="18" charset="2"/>
              <a:buNone/>
            </a:pPr>
            <a:endParaRPr lang="ja-JP" altLang="en-US" sz="12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t="9134" r="10269" b="11104"/>
          <a:stretch/>
        </p:blipFill>
        <p:spPr>
          <a:xfrm>
            <a:off x="6069342" y="4509120"/>
            <a:ext cx="2376264" cy="18104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6" b="5380"/>
          <a:stretch/>
        </p:blipFill>
        <p:spPr>
          <a:xfrm>
            <a:off x="3688069" y="4869160"/>
            <a:ext cx="2267519" cy="14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5974"/>
      </p:ext>
    </p:extLst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3" grpId="0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00" y="722894"/>
            <a:ext cx="1741063" cy="61190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39553" y="404664"/>
            <a:ext cx="3960440" cy="736444"/>
            <a:chOff x="202421" y="288566"/>
            <a:chExt cx="5328592" cy="1008112"/>
          </a:xfrm>
        </p:grpSpPr>
        <p:sp>
          <p:nvSpPr>
            <p:cNvPr id="6" name="上リボン 5"/>
            <p:cNvSpPr/>
            <p:nvPr/>
          </p:nvSpPr>
          <p:spPr>
            <a:xfrm>
              <a:off x="202421" y="288566"/>
              <a:ext cx="5328592" cy="1008112"/>
            </a:xfrm>
            <a:prstGeom prst="ribbon2">
              <a:avLst>
                <a:gd name="adj1" fmla="val 10339"/>
                <a:gd name="adj2" fmla="val 75000"/>
              </a:avLst>
            </a:prstGeom>
            <a:solidFill>
              <a:srgbClr val="FFFFCC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07341" y="427352"/>
              <a:ext cx="4608511" cy="6319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2400" b="1" dirty="0">
                  <a:ln w="0"/>
                  <a:solidFill>
                    <a:schemeClr val="accent3"/>
                  </a:solidFill>
                </a:rPr>
                <a:t>園舎のご案内</a:t>
              </a:r>
            </a:p>
          </p:txBody>
        </p:sp>
      </p:grpSp>
      <p:sp>
        <p:nvSpPr>
          <p:cNvPr id="8" name="コンテンツ プレースホルダー 4"/>
          <p:cNvSpPr>
            <a:spLocks noGrp="1"/>
          </p:cNvSpPr>
          <p:nvPr>
            <p:ph idx="1"/>
          </p:nvPr>
        </p:nvSpPr>
        <p:spPr>
          <a:xfrm>
            <a:off x="1148872" y="1140876"/>
            <a:ext cx="3975022" cy="418549"/>
          </a:xfrm>
        </p:spPr>
        <p:txBody>
          <a:bodyPr>
            <a:normAutofit/>
          </a:bodyPr>
          <a:lstStyle/>
          <a:p>
            <a:r>
              <a:rPr kumimoji="1" lang="ja-JP" altLang="en-US" sz="1600" dirty="0">
                <a:solidFill>
                  <a:schemeClr val="tx1"/>
                </a:solidFill>
              </a:rPr>
              <a:t>１階は０歳児、１歳児保育室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1" y="1489479"/>
            <a:ext cx="3744417" cy="3116428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4455406" y="907024"/>
            <a:ext cx="21602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400" cap="none" spc="0" dirty="0">
                <a:ln w="19050">
                  <a:noFill/>
                  <a:prstDash val="solid"/>
                </a:ln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０歳児保育室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775896" y="3645024"/>
            <a:ext cx="24437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400" cap="none" spc="0" dirty="0">
                <a:ln w="9525" cmpd="sng">
                  <a:noFill/>
                  <a:prstDash val="solid"/>
                  <a:miter lim="800000"/>
                </a:ln>
                <a:solidFill>
                  <a:schemeClr val="accent3"/>
                </a:solidFill>
                <a:effectLst/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１階の保育室は</a:t>
            </a:r>
            <a:endParaRPr lang="en-US" altLang="ja-JP" sz="1400" cap="none" spc="0" dirty="0">
              <a:ln w="9525" cmpd="sng">
                <a:noFill/>
                <a:prstDash val="solid"/>
                <a:miter lim="800000"/>
              </a:ln>
              <a:solidFill>
                <a:schemeClr val="accent3"/>
              </a:solidFill>
              <a:effectLst/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pPr algn="ctr"/>
            <a:r>
              <a:rPr lang="ja-JP" altLang="en-US" sz="1400" dirty="0">
                <a:ln w="9525" cmpd="sng">
                  <a:noFill/>
                  <a:prstDash val="solid"/>
                  <a:miter lim="800000"/>
                </a:ln>
                <a:solidFill>
                  <a:schemeClr val="accent3"/>
                </a:solidFill>
                <a:effectLst/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冬は床暖房が入ります</a:t>
            </a:r>
            <a:endParaRPr lang="ja-JP" altLang="en-US" sz="1400" cap="none" spc="0" dirty="0">
              <a:ln w="9525" cmpd="sng">
                <a:noFill/>
                <a:prstDash val="solid"/>
                <a:miter lim="800000"/>
              </a:ln>
              <a:solidFill>
                <a:schemeClr val="accent3"/>
              </a:solidFill>
              <a:effectLst/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4265752" y="1178482"/>
            <a:ext cx="553815" cy="6903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5436096" y="4129335"/>
            <a:ext cx="21602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400" cap="none" spc="0" dirty="0">
                <a:ln w="19050">
                  <a:noFill/>
                  <a:prstDash val="solid"/>
                </a:ln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１歳児保育室</a:t>
            </a:r>
          </a:p>
        </p:txBody>
      </p:sp>
      <p:cxnSp>
        <p:nvCxnSpPr>
          <p:cNvPr id="15" name="直線コネクタ 14"/>
          <p:cNvCxnSpPr>
            <a:endCxn id="14" idx="1"/>
          </p:cNvCxnSpPr>
          <p:nvPr/>
        </p:nvCxnSpPr>
        <p:spPr>
          <a:xfrm>
            <a:off x="4355976" y="3852767"/>
            <a:ext cx="1080120" cy="4304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14" y="4735580"/>
            <a:ext cx="2248363" cy="1601970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73751"/>
            <a:ext cx="3040025" cy="217127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26" y="4407249"/>
            <a:ext cx="2728115" cy="2046087"/>
          </a:xfrm>
          <a:prstGeom prst="rect">
            <a:avLst/>
          </a:prstGeom>
        </p:spPr>
      </p:pic>
      <p:cxnSp>
        <p:nvCxnSpPr>
          <p:cNvPr id="34" name="直線コネクタ 33"/>
          <p:cNvCxnSpPr>
            <a:stCxn id="20" idx="0"/>
          </p:cNvCxnSpPr>
          <p:nvPr/>
        </p:nvCxnSpPr>
        <p:spPr>
          <a:xfrm flipV="1">
            <a:off x="2201796" y="4158952"/>
            <a:ext cx="497996" cy="57662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2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:checker/>
      </p:transition>
    </mc:Choice>
    <mc:Fallback xmlns="">
      <p:transition spd="slow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26" y="2709937"/>
            <a:ext cx="3188535" cy="227184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307834"/>
            <a:ext cx="3960440" cy="427324"/>
          </a:xfrm>
        </p:spPr>
        <p:txBody>
          <a:bodyPr>
            <a:normAutofit/>
          </a:bodyPr>
          <a:lstStyle/>
          <a:p>
            <a:r>
              <a:rPr kumimoji="1" lang="ja-JP" altLang="en-US" sz="1600" dirty="0"/>
              <a:t>２階は２歳児、３歳児保育室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1" y="620688"/>
            <a:ext cx="3124282" cy="260236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944503" y="982376"/>
            <a:ext cx="181754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400" dirty="0">
                <a:ln w="19050">
                  <a:noFill/>
                  <a:prstDash val="solid"/>
                </a:ln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２</a:t>
            </a:r>
            <a:r>
              <a:rPr lang="ja-JP" altLang="en-US" sz="1400" cap="none" spc="0" dirty="0">
                <a:ln w="19050">
                  <a:noFill/>
                  <a:prstDash val="solid"/>
                </a:ln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歳児保育室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865123" y="3068960"/>
            <a:ext cx="37068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200" dirty="0">
                <a:ln w="17780" cmpd="sng">
                  <a:noFill/>
                  <a:prstDash val="solid"/>
                  <a:miter lim="800000"/>
                </a:ln>
                <a:solidFill>
                  <a:srgbClr val="0066CC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２</a:t>
            </a:r>
            <a:r>
              <a:rPr lang="ja-JP" altLang="en-US" sz="1200" cap="none" spc="0" dirty="0">
                <a:ln w="17780" cmpd="sng">
                  <a:noFill/>
                  <a:prstDash val="solid"/>
                  <a:miter lim="800000"/>
                </a:ln>
                <a:solidFill>
                  <a:srgbClr val="0066CC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階には一時保育の</a:t>
            </a:r>
            <a:r>
              <a:rPr lang="ja-JP" altLang="en-US" sz="1200" dirty="0">
                <a:ln w="17780" cmpd="sng">
                  <a:noFill/>
                  <a:prstDash val="solid"/>
                  <a:miter lim="800000"/>
                </a:ln>
                <a:solidFill>
                  <a:srgbClr val="0066CC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あおぞら組</a:t>
            </a:r>
            <a:endParaRPr lang="en-US" altLang="ja-JP" sz="1200" dirty="0">
              <a:ln w="17780" cmpd="sng">
                <a:noFill/>
                <a:prstDash val="solid"/>
                <a:miter lim="800000"/>
              </a:ln>
              <a:solidFill>
                <a:srgbClr val="0066CC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r>
              <a:rPr lang="ja-JP" altLang="en-US" sz="1200" dirty="0">
                <a:ln w="17780" cmpd="sng">
                  <a:noFill/>
                  <a:prstDash val="solid"/>
                  <a:miter lim="800000"/>
                </a:ln>
                <a:solidFill>
                  <a:srgbClr val="0066CC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と、保健室（医務室）もあります</a:t>
            </a:r>
            <a:endParaRPr lang="ja-JP" altLang="en-US" sz="1200" cap="none" spc="0" dirty="0">
              <a:ln w="17780" cmpd="sng">
                <a:noFill/>
                <a:prstDash val="solid"/>
                <a:miter lim="800000"/>
              </a:ln>
              <a:solidFill>
                <a:srgbClr val="0066CC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860249" y="2015405"/>
            <a:ext cx="21242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400" cap="none" spc="0" dirty="0">
                <a:ln w="19050">
                  <a:noFill/>
                  <a:prstDash val="solid"/>
                </a:ln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３歳児保育室</a:t>
            </a: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3488505" y="1136264"/>
            <a:ext cx="530319" cy="227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3419872" y="2286060"/>
            <a:ext cx="598952" cy="180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1" y="3843001"/>
            <a:ext cx="3148232" cy="2478789"/>
          </a:xfrm>
          <a:prstGeom prst="rect">
            <a:avLst/>
          </a:prstGeom>
        </p:spPr>
      </p:pic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721950" y="3505732"/>
            <a:ext cx="3960440" cy="42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solidFill>
                  <a:schemeClr val="tx1"/>
                </a:solidFill>
              </a:rPr>
              <a:t>３階は３歳児、４歳児保育室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467544" y="6090633"/>
            <a:ext cx="198145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dirty="0"/>
              <a:t>非常用外階段は屋上から</a:t>
            </a:r>
            <a:endParaRPr lang="en-US" altLang="ja-JP" sz="1100" dirty="0"/>
          </a:p>
          <a:p>
            <a:pPr algn="ctr"/>
            <a:r>
              <a:rPr lang="ja-JP" altLang="en-US" sz="1100" dirty="0"/>
              <a:t>１階まで続いています。</a:t>
            </a:r>
          </a:p>
        </p:txBody>
      </p:sp>
      <p:sp>
        <p:nvSpPr>
          <p:cNvPr id="18" name="下矢印 17"/>
          <p:cNvSpPr/>
          <p:nvPr/>
        </p:nvSpPr>
        <p:spPr>
          <a:xfrm rot="11491981">
            <a:off x="926778" y="5731258"/>
            <a:ext cx="204013" cy="292566"/>
          </a:xfrm>
          <a:prstGeom prst="downArrow">
            <a:avLst>
              <a:gd name="adj1" fmla="val 38128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3542108" y="4313567"/>
            <a:ext cx="476716" cy="1727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3944503" y="4111106"/>
            <a:ext cx="21242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400" cap="none" spc="0" dirty="0">
                <a:ln w="19050">
                  <a:noFill/>
                  <a:prstDash val="solid"/>
                </a:ln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４歳児保育室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3884887" y="6217567"/>
            <a:ext cx="21242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1400" cap="none" spc="0" dirty="0">
                <a:ln w="19050">
                  <a:noFill/>
                  <a:prstDash val="solid"/>
                </a:ln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５歳児保育室</a:t>
            </a:r>
          </a:p>
        </p:txBody>
      </p:sp>
      <p:cxnSp>
        <p:nvCxnSpPr>
          <p:cNvPr id="25" name="直線コネクタ 24"/>
          <p:cNvCxnSpPr>
            <a:endCxn id="23" idx="1"/>
          </p:cNvCxnSpPr>
          <p:nvPr/>
        </p:nvCxnSpPr>
        <p:spPr>
          <a:xfrm>
            <a:off x="3452326" y="6159783"/>
            <a:ext cx="432561" cy="211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75" y="4413155"/>
            <a:ext cx="1276379" cy="176381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24" y="2467255"/>
            <a:ext cx="1059731" cy="1465801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5343416" y="2143958"/>
            <a:ext cx="331236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/>
              <a:t>隣の保育室とはパーテーションの区切りになっていて、パーテーションをはずすと、倍の大きさの広いスペースになるので、運動活動などに有効です。↓</a:t>
            </a:r>
          </a:p>
        </p:txBody>
      </p:sp>
      <p:grpSp>
        <p:nvGrpSpPr>
          <p:cNvPr id="39" name="グループ化 38"/>
          <p:cNvGrpSpPr/>
          <p:nvPr/>
        </p:nvGrpSpPr>
        <p:grpSpPr>
          <a:xfrm>
            <a:off x="5292080" y="4941168"/>
            <a:ext cx="3435712" cy="1559845"/>
            <a:chOff x="5292080" y="4961675"/>
            <a:chExt cx="3435712" cy="1559845"/>
          </a:xfrm>
        </p:grpSpPr>
        <p:sp>
          <p:nvSpPr>
            <p:cNvPr id="38" name="雲形吹き出し 37"/>
            <p:cNvSpPr/>
            <p:nvPr/>
          </p:nvSpPr>
          <p:spPr>
            <a:xfrm>
              <a:off x="5487797" y="4961675"/>
              <a:ext cx="3118964" cy="1559845"/>
            </a:xfrm>
            <a:prstGeom prst="cloudCallout">
              <a:avLst>
                <a:gd name="adj1" fmla="val 6198"/>
                <a:gd name="adj2" fmla="val -73229"/>
              </a:avLst>
            </a:prstGeom>
            <a:solidFill>
              <a:srgbClr val="FFFFC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292080" y="5247092"/>
              <a:ext cx="3435712" cy="93871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110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マット、巧技台などを使った</a:t>
              </a:r>
              <a:endParaRPr lang="en-US" altLang="ja-JP" sz="110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運動活動の</a:t>
              </a:r>
              <a:r>
                <a:rPr lang="ja-JP" altLang="en-US" sz="110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ほかに、４・５歳児は</a:t>
              </a:r>
              <a:endParaRPr lang="en-US" altLang="ja-JP" sz="110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ドッチボールや大縄とびなど</a:t>
              </a:r>
              <a:endParaRPr lang="en-US" altLang="ja-JP" sz="1100" cap="none" spc="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皆で身体をたくさん動かして</a:t>
              </a:r>
              <a:endParaRPr lang="en-US" altLang="ja-JP" sz="1100" cap="none" spc="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冬でも汗をかいていることも。</a:t>
              </a:r>
              <a:endParaRPr lang="ja-JP" altLang="en-US" sz="1100" cap="none" spc="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54" y="711046"/>
            <a:ext cx="1867136" cy="14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08661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"/>
          <a:stretch/>
        </p:blipFill>
        <p:spPr>
          <a:xfrm>
            <a:off x="6139852" y="815551"/>
            <a:ext cx="2285803" cy="300006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13" y="473716"/>
            <a:ext cx="4198168" cy="676806"/>
          </a:xfrm>
        </p:spPr>
        <p:txBody>
          <a:bodyPr>
            <a:norm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</a:rPr>
              <a:t>園児用トイレは、年齢に合わせた作りで、</a:t>
            </a:r>
            <a:endParaRPr kumimoji="1"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kumimoji="1" lang="ja-JP" altLang="en-US" sz="1200" dirty="0">
                <a:solidFill>
                  <a:schemeClr val="tx1"/>
                </a:solidFill>
              </a:rPr>
              <a:t>　　トイレトレーニングがしやすくなっています。</a:t>
            </a: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8" y="1097762"/>
            <a:ext cx="2278911" cy="3130949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3063879" y="2315582"/>
            <a:ext cx="3221804" cy="1015450"/>
            <a:chOff x="395536" y="2148080"/>
            <a:chExt cx="3221804" cy="1015450"/>
          </a:xfrm>
        </p:grpSpPr>
        <p:sp>
          <p:nvSpPr>
            <p:cNvPr id="12" name="円形吹き出し 11"/>
            <p:cNvSpPr/>
            <p:nvPr/>
          </p:nvSpPr>
          <p:spPr>
            <a:xfrm>
              <a:off x="490805" y="2148080"/>
              <a:ext cx="2980704" cy="1015450"/>
            </a:xfrm>
            <a:prstGeom prst="wedgeEllipseCallout">
              <a:avLst>
                <a:gd name="adj1" fmla="val 66761"/>
                <a:gd name="adj2" fmla="val 47841"/>
              </a:avLst>
            </a:prstGeom>
            <a:solidFill>
              <a:srgbClr val="FFFFC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395536" y="2348880"/>
              <a:ext cx="3221804" cy="6001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こちらは３階トイレ。</a:t>
              </a:r>
              <a:endParaRPr lang="en-US" altLang="ja-JP" sz="1100" cap="none" spc="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男子小用立ち便座と、扉付き個室便座で</a:t>
              </a:r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す。</a:t>
              </a:r>
              <a:endParaRPr lang="en-US" altLang="ja-JP" sz="1100" cap="none" spc="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洋式と和式どちらも備えています。</a:t>
              </a: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82" y="3979721"/>
            <a:ext cx="3287216" cy="2465412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85720" y="4635278"/>
            <a:ext cx="4318328" cy="1025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dirty="0">
                <a:solidFill>
                  <a:schemeClr val="tx1"/>
                </a:solidFill>
              </a:rPr>
              <a:t>夏はプール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（幼児組は屋上、乳児組はベランダにて）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右の写真は、屋上のプールです。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46701" y="1031178"/>
            <a:ext cx="3198623" cy="944724"/>
            <a:chOff x="365265" y="1044116"/>
            <a:chExt cx="3198623" cy="944724"/>
          </a:xfrm>
        </p:grpSpPr>
        <p:sp>
          <p:nvSpPr>
            <p:cNvPr id="11" name="円形吹き出し 10"/>
            <p:cNvSpPr/>
            <p:nvPr/>
          </p:nvSpPr>
          <p:spPr>
            <a:xfrm>
              <a:off x="490804" y="1044116"/>
              <a:ext cx="2857060" cy="944724"/>
            </a:xfrm>
            <a:prstGeom prst="wedgeEllipseCallout">
              <a:avLst>
                <a:gd name="adj1" fmla="val -60074"/>
                <a:gd name="adj2" fmla="val 72757"/>
              </a:avLst>
            </a:prstGeom>
            <a:solidFill>
              <a:srgbClr val="FFFFC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365265" y="1196752"/>
              <a:ext cx="3198623" cy="6001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こちらは１階トイレ。</a:t>
              </a:r>
              <a:endParaRPr lang="en-US" altLang="ja-JP" sz="1100" cap="none" spc="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乳児さん用の小さな便座が並んでいます。</a:t>
              </a:r>
              <a:endParaRPr lang="en-US" altLang="ja-JP" sz="1100" cap="none" spc="0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endParaRPr>
            </a:p>
            <a:p>
              <a:pPr algn="ctr"/>
              <a:r>
                <a:rPr lang="ja-JP" altLang="en-US" sz="1100" cap="none" spc="0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07やさしさゴシックボールド" panose="02000600000000000000" pitchFamily="2" charset="-128"/>
                  <a:ea typeface="07やさしさゴシックボールド" panose="02000600000000000000" pitchFamily="2" charset="-128"/>
                </a:rPr>
                <a:t>お尻洗いの、もく浴台もあります。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10421"/>
      </p:ext>
    </p:extLst>
  </p:cSld>
  <p:clrMapOvr>
    <a:masterClrMapping/>
  </p:clrMapOvr>
  <p:transition spd="slow" advClick="0" advTm="1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3" y="836712"/>
            <a:ext cx="7146446" cy="244827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61331" y="476672"/>
            <a:ext cx="3425245" cy="736444"/>
            <a:chOff x="-67283" y="288566"/>
            <a:chExt cx="4608511" cy="1008112"/>
          </a:xfrm>
        </p:grpSpPr>
        <p:sp>
          <p:nvSpPr>
            <p:cNvPr id="7" name="上リボン 6"/>
            <p:cNvSpPr/>
            <p:nvPr/>
          </p:nvSpPr>
          <p:spPr>
            <a:xfrm>
              <a:off x="202421" y="288566"/>
              <a:ext cx="4069105" cy="1008112"/>
            </a:xfrm>
            <a:prstGeom prst="ribbon2">
              <a:avLst>
                <a:gd name="adj1" fmla="val 10339"/>
                <a:gd name="adj2" fmla="val 75000"/>
              </a:avLst>
            </a:prstGeom>
            <a:solidFill>
              <a:srgbClr val="FFFFCC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-67283" y="448428"/>
              <a:ext cx="4608511" cy="6319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2400" b="1" dirty="0">
                  <a:ln w="0"/>
                  <a:solidFill>
                    <a:schemeClr val="accent3"/>
                  </a:solidFill>
                </a:rPr>
                <a:t>おしらせ</a:t>
              </a:r>
            </a:p>
          </p:txBody>
        </p:sp>
      </p:grpSp>
      <p:sp>
        <p:nvSpPr>
          <p:cNvPr id="9" name="タイトル 1"/>
          <p:cNvSpPr txBox="1">
            <a:spLocks/>
          </p:cNvSpPr>
          <p:nvPr/>
        </p:nvSpPr>
        <p:spPr>
          <a:xfrm>
            <a:off x="1475656" y="1340768"/>
            <a:ext cx="3648214" cy="483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子育て支援通信</a:t>
            </a:r>
            <a:r>
              <a:rPr lang="en-US" altLang="ja-JP" sz="1800" dirty="0"/>
              <a:t>【</a:t>
            </a:r>
            <a:r>
              <a:rPr lang="ja-JP" altLang="en-US" sz="1800" dirty="0"/>
              <a:t>えが</a:t>
            </a:r>
            <a:r>
              <a:rPr lang="ja-JP" altLang="en-US" sz="1800" dirty="0" err="1"/>
              <a:t>お</a:t>
            </a:r>
            <a:r>
              <a:rPr lang="en-US" altLang="ja-JP" sz="1800" dirty="0"/>
              <a:t>】</a:t>
            </a:r>
            <a:endParaRPr lang="ja-JP" altLang="en-US" sz="1800" dirty="0"/>
          </a:p>
        </p:txBody>
      </p:sp>
      <p:sp>
        <p:nvSpPr>
          <p:cNvPr id="1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1640" y="1700808"/>
            <a:ext cx="6956229" cy="1412313"/>
          </a:xfrm>
        </p:spPr>
        <p:txBody>
          <a:bodyPr>
            <a:norm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</a:rPr>
              <a:t>年３回発行しています。</a:t>
            </a:r>
            <a:r>
              <a:rPr lang="ja-JP" altLang="en-US" sz="1100" dirty="0">
                <a:solidFill>
                  <a:schemeClr val="tx1"/>
                </a:solidFill>
              </a:rPr>
              <a:t>園の外の掲示板横等に置いてありますので、ご自由にお取りください。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>
              <a:buFont typeface="Wingdings 2" panose="05020102010507070707" pitchFamily="18" charset="2"/>
              <a:buChar char=""/>
            </a:pPr>
            <a:r>
              <a:rPr lang="ja-JP" altLang="en-US" sz="1100" dirty="0">
                <a:solidFill>
                  <a:schemeClr val="tx1"/>
                </a:solidFill>
              </a:rPr>
              <a:t>「</a:t>
            </a:r>
            <a:r>
              <a:rPr lang="ja-JP" altLang="en-US" sz="1100" dirty="0">
                <a:solidFill>
                  <a:srgbClr val="0000FF"/>
                </a:solidFill>
              </a:rPr>
              <a:t>杉の子パートナー保育</a:t>
            </a:r>
            <a:r>
              <a:rPr lang="ja-JP" altLang="en-US" sz="1100" dirty="0">
                <a:solidFill>
                  <a:schemeClr val="tx1"/>
                </a:solidFill>
              </a:rPr>
              <a:t>」にご登録されますと、</a:t>
            </a:r>
            <a:r>
              <a:rPr lang="en-US" altLang="ja-JP" sz="1100" dirty="0">
                <a:solidFill>
                  <a:schemeClr val="tx1"/>
                </a:solidFill>
              </a:rPr>
              <a:t>【</a:t>
            </a:r>
            <a:r>
              <a:rPr lang="ja-JP" altLang="en-US" sz="1100" dirty="0">
                <a:solidFill>
                  <a:schemeClr val="tx1"/>
                </a:solidFill>
              </a:rPr>
              <a:t>えがお</a:t>
            </a:r>
            <a:r>
              <a:rPr lang="en-US" altLang="ja-JP" sz="1100" dirty="0">
                <a:solidFill>
                  <a:schemeClr val="tx1"/>
                </a:solidFill>
              </a:rPr>
              <a:t>】</a:t>
            </a:r>
            <a:r>
              <a:rPr lang="ja-JP" altLang="en-US" sz="1100" dirty="0">
                <a:solidFill>
                  <a:schemeClr val="tx1"/>
                </a:solidFill>
              </a:rPr>
              <a:t>を</a:t>
            </a:r>
            <a:r>
              <a:rPr lang="ja-JP" altLang="en-US" sz="1100" dirty="0">
                <a:solidFill>
                  <a:srgbClr val="0000FF"/>
                </a:solidFill>
              </a:rPr>
              <a:t>無料でご自宅に発送</a:t>
            </a:r>
            <a:r>
              <a:rPr lang="ja-JP" altLang="en-US" sz="1100" dirty="0">
                <a:solidFill>
                  <a:schemeClr val="tx1"/>
                </a:solidFill>
              </a:rPr>
              <a:t>します。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kumimoji="1" lang="ja-JP" altLang="en-US" sz="1100" dirty="0">
                <a:solidFill>
                  <a:srgbClr val="0000FF"/>
                </a:solidFill>
              </a:rPr>
              <a:t>　　 離乳食講習会</a:t>
            </a:r>
            <a:r>
              <a:rPr kumimoji="1" lang="ja-JP" altLang="en-US" sz="1100" dirty="0"/>
              <a:t>、</a:t>
            </a:r>
            <a:r>
              <a:rPr kumimoji="1" lang="ja-JP" altLang="en-US" sz="1100" dirty="0">
                <a:solidFill>
                  <a:srgbClr val="0000FF"/>
                </a:solidFill>
              </a:rPr>
              <a:t>ふれあいルーム</a:t>
            </a:r>
            <a:r>
              <a:rPr kumimoji="1" lang="ja-JP" altLang="en-US" sz="1100" dirty="0"/>
              <a:t>、</a:t>
            </a:r>
            <a:r>
              <a:rPr kumimoji="1" lang="ja-JP" altLang="en-US" sz="1100" dirty="0">
                <a:solidFill>
                  <a:srgbClr val="0000FF"/>
                </a:solidFill>
              </a:rPr>
              <a:t>誕生会</a:t>
            </a:r>
            <a:r>
              <a:rPr kumimoji="1" lang="ja-JP" altLang="en-US" sz="1100" dirty="0">
                <a:solidFill>
                  <a:schemeClr val="tx1"/>
                </a:solidFill>
              </a:rPr>
              <a:t>へのお誘い</a:t>
            </a:r>
            <a:r>
              <a:rPr lang="ja-JP" altLang="en-US" sz="1100" dirty="0">
                <a:solidFill>
                  <a:schemeClr val="tx1"/>
                </a:solidFill>
              </a:rPr>
              <a:t>も</a:t>
            </a:r>
            <a:r>
              <a:rPr kumimoji="1" lang="ja-JP" altLang="en-US" sz="1100" dirty="0">
                <a:solidFill>
                  <a:schemeClr val="tx1"/>
                </a:solidFill>
              </a:rPr>
              <a:t>掲載しています。</a:t>
            </a:r>
            <a:endParaRPr kumimoji="1"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ご都合が合うようでしたら、是非、離乳食講習会、ふれあいルーム、誕生会にご参加ください。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　（定員があり、パートナー保育登録者優先での先着順です。参加費はすべて無料です。）</a:t>
            </a:r>
          </a:p>
          <a:p>
            <a:endParaRPr kumimoji="1" lang="en-US" altLang="ja-JP" sz="1100" dirty="0">
              <a:solidFill>
                <a:schemeClr val="tx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01" y="3356992"/>
            <a:ext cx="2043891" cy="2858919"/>
          </a:xfrm>
          <a:prstGeom prst="rect">
            <a:avLst/>
          </a:prstGeom>
        </p:spPr>
      </p:pic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1036223" y="4941168"/>
            <a:ext cx="6344089" cy="1368152"/>
          </a:xfrm>
        </p:spPr>
        <p:txBody>
          <a:bodyPr anchor="b">
            <a:normAutofit/>
          </a:bodyPr>
          <a:lstStyle/>
          <a:p>
            <a:pPr>
              <a:spcAft>
                <a:spcPts val="1200"/>
              </a:spcAft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社会福祉法人 希望福祉会　杉の子学園保育所</a:t>
            </a:r>
            <a:br>
              <a:rPr lang="en-US" altLang="ja-JP" sz="2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〒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131-0032</a:t>
            </a:r>
            <a:b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東京都墨田区東向島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2-13-6</a:t>
            </a:r>
            <a:b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TEL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03-3619-4153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　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FAX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03-3619-4154</a:t>
            </a:r>
            <a:b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E-MAIL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sakura@suginokogakuen.com</a:t>
            </a:r>
            <a:endParaRPr kumimoji="1" lang="ja-JP" altLang="en-US" sz="1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971600" y="3356992"/>
            <a:ext cx="5683353" cy="21152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ご案内は以上です。</a:t>
            </a:r>
            <a:br>
              <a:rPr lang="en-US" altLang="ja-JP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</a:br>
            <a:r>
              <a:rPr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その他にご質問やご不明点等ありましたら、</a:t>
            </a:r>
            <a:br>
              <a:rPr lang="en-US" altLang="ja-JP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</a:br>
            <a:r>
              <a:rPr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お気軽にお問い合わせください。</a:t>
            </a:r>
            <a:endParaRPr lang="en-US" altLang="ja-JP" sz="1800" dirty="0">
              <a:solidFill>
                <a:srgbClr val="000066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endParaRPr lang="en-US" altLang="ja-JP" sz="1800" dirty="0">
              <a:solidFill>
                <a:srgbClr val="000066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r>
              <a:rPr lang="ja-JP" altLang="en-US" sz="14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尚、行事につきましては、感染症や天候等の状況に応じて</a:t>
            </a:r>
            <a:endParaRPr lang="en-US" altLang="ja-JP" sz="1400" dirty="0">
              <a:solidFill>
                <a:srgbClr val="000066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r>
              <a:rPr lang="ja-JP" altLang="en-US" sz="14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変更になる場合がありますので、あらかじめご了承ください。</a:t>
            </a:r>
            <a:br>
              <a:rPr lang="en-US" altLang="ja-JP" sz="14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</a:br>
            <a:endParaRPr lang="ja-JP" altLang="en-US" sz="1200" dirty="0">
              <a:solidFill>
                <a:srgbClr val="000066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94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200800" cy="1080120"/>
          </a:xfrm>
        </p:spPr>
        <p:txBody>
          <a:bodyPr anchor="t">
            <a:noAutofit/>
          </a:bodyPr>
          <a:lstStyle/>
          <a:p>
            <a:r>
              <a:rPr kumimoji="1"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杉の子学園保育所は、昭和４２年に</a:t>
            </a:r>
            <a:br>
              <a:rPr kumimoji="1" lang="en-US" altLang="ja-JP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</a:br>
            <a:r>
              <a:rPr kumimoji="1"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開設し、今年で</a:t>
            </a:r>
            <a:r>
              <a:rPr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５</a:t>
            </a:r>
            <a:r>
              <a:rPr lang="en-US" altLang="ja-JP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9</a:t>
            </a:r>
            <a:r>
              <a:rPr kumimoji="1"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年目をむかえました。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067944" y="1188327"/>
            <a:ext cx="2808312" cy="584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100" dirty="0">
                <a:solidFill>
                  <a:schemeClr val="tx1"/>
                </a:solidFill>
              </a:rPr>
              <a:t>こちらは</a:t>
            </a:r>
            <a:r>
              <a:rPr lang="en-US" altLang="ja-JP" sz="1100" dirty="0">
                <a:solidFill>
                  <a:schemeClr val="tx1"/>
                </a:solidFill>
              </a:rPr>
              <a:t>48</a:t>
            </a:r>
            <a:r>
              <a:rPr lang="ja-JP" altLang="en-US" sz="1100" dirty="0">
                <a:solidFill>
                  <a:schemeClr val="tx1"/>
                </a:solidFill>
              </a:rPr>
              <a:t>年過ごした旧園舎</a:t>
            </a:r>
          </a:p>
        </p:txBody>
      </p:sp>
      <p:pic>
        <p:nvPicPr>
          <p:cNvPr id="4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2776"/>
            <a:ext cx="2038453" cy="1530075"/>
          </a:xfrm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68190"/>
            <a:ext cx="2452591" cy="1840506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6133224" y="954425"/>
            <a:ext cx="3119296" cy="60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100" dirty="0">
                <a:solidFill>
                  <a:schemeClr val="tx1"/>
                </a:solidFill>
              </a:rPr>
              <a:t>こちらが</a:t>
            </a:r>
            <a:r>
              <a:rPr lang="en-US" altLang="ja-JP" sz="1100" dirty="0">
                <a:solidFill>
                  <a:schemeClr val="tx1"/>
                </a:solidFill>
              </a:rPr>
              <a:t>11</a:t>
            </a:r>
            <a:r>
              <a:rPr lang="ja-JP" altLang="en-US" sz="1100" dirty="0">
                <a:solidFill>
                  <a:schemeClr val="tx1"/>
                </a:solidFill>
              </a:rPr>
              <a:t>年目をむかえた新園舎です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67544" y="1196752"/>
            <a:ext cx="1988577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保育理念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20530" y="1484784"/>
            <a:ext cx="1284199" cy="2033396"/>
          </a:xfrm>
          <a:prstGeom prst="rect">
            <a:avLst/>
          </a:prstGeom>
        </p:spPr>
        <p:txBody>
          <a:bodyPr vert="eaVert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ja-JP" altLang="en-US" sz="6600" dirty="0">
                <a:latin typeface="FC正楷書体-M" panose="03000509000000000000" pitchFamily="65" charset="-128"/>
                <a:ea typeface="FC正楷書体-M" panose="03000509000000000000" pitchFamily="65" charset="-128"/>
              </a:rPr>
              <a:t>愛和</a:t>
            </a: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1416698" y="1628800"/>
            <a:ext cx="2495309" cy="262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800" dirty="0"/>
              <a:t>保育とは「</a:t>
            </a:r>
            <a:r>
              <a:rPr lang="ja-JP" altLang="en-US" sz="1800" dirty="0">
                <a:solidFill>
                  <a:srgbClr val="FF0000"/>
                </a:solidFill>
              </a:rPr>
              <a:t>愛</a:t>
            </a:r>
            <a:r>
              <a:rPr lang="ja-JP" altLang="en-US" sz="1800" dirty="0"/>
              <a:t>」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619672" y="1931856"/>
            <a:ext cx="4454382" cy="777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200" dirty="0"/>
              <a:t>子どもたちは多くの愛に育まれ、</a:t>
            </a:r>
            <a:endParaRPr lang="en-US" altLang="ja-JP" sz="1200" dirty="0"/>
          </a:p>
          <a:p>
            <a:pPr marL="68580" indent="0">
              <a:buNone/>
            </a:pPr>
            <a:r>
              <a:rPr lang="ja-JP" altLang="en-US" sz="1200" dirty="0"/>
              <a:t>健全に育つ。</a:t>
            </a:r>
            <a:endParaRPr lang="en-US" altLang="ja-JP" sz="1200" dirty="0"/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ja-JP" altLang="en-US" sz="1200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416698" y="2492896"/>
            <a:ext cx="2801491" cy="402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800" dirty="0"/>
              <a:t>保育とは「</a:t>
            </a:r>
            <a:r>
              <a:rPr lang="ja-JP" altLang="en-US" sz="1800" dirty="0">
                <a:solidFill>
                  <a:srgbClr val="FF0000"/>
                </a:solidFill>
              </a:rPr>
              <a:t>和</a:t>
            </a:r>
            <a:r>
              <a:rPr lang="ja-JP" altLang="en-US" sz="1800" dirty="0"/>
              <a:t>」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619672" y="2842527"/>
            <a:ext cx="4166342" cy="802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200" dirty="0"/>
              <a:t>子どもたちを中心に、</a:t>
            </a:r>
            <a:endParaRPr lang="en-US" altLang="ja-JP" sz="1200" dirty="0"/>
          </a:p>
          <a:p>
            <a:pPr marL="68580" indent="0">
              <a:buNone/>
            </a:pPr>
            <a:r>
              <a:rPr lang="ja-JP" altLang="en-US" sz="1200" dirty="0"/>
              <a:t>保護者・職員・地域が和になって、暖かく育ちあう。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67544" y="3429000"/>
            <a:ext cx="3856839" cy="769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保育の基本方針</a:t>
            </a: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169193" y="3501008"/>
            <a:ext cx="5859191" cy="138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ja-JP" altLang="en-US" sz="1200" dirty="0">
                <a:solidFill>
                  <a:schemeClr val="tx1"/>
                </a:solidFill>
              </a:rPr>
              <a:t>のびのびと、健康で丈夫な身体づくりと、健やかな心の発育を促す。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1200" dirty="0">
                <a:solidFill>
                  <a:schemeClr val="tx1"/>
                </a:solidFill>
              </a:rPr>
              <a:t>様々な体験を通して、夢と希望と明日への活力を培う。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1200" dirty="0">
                <a:solidFill>
                  <a:schemeClr val="tx1"/>
                </a:solidFill>
              </a:rPr>
              <a:t>保護者や地域との信頼関係をむすんでいけるよう努力する。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1200" dirty="0">
                <a:solidFill>
                  <a:schemeClr val="tx1"/>
                </a:solidFill>
              </a:rPr>
              <a:t>子ども一人ひとりの権利を尊重し、人権擁護に尽力する。</a:t>
            </a:r>
          </a:p>
          <a:p>
            <a:pPr>
              <a:spcBef>
                <a:spcPts val="600"/>
              </a:spcBef>
            </a:pPr>
            <a:endParaRPr lang="en-US" altLang="ja-JP" sz="1200" dirty="0"/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462444" y="4365104"/>
            <a:ext cx="3449563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クラス編成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755576" y="4725144"/>
            <a:ext cx="7853191" cy="2033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>
                <a:solidFill>
                  <a:schemeClr val="tx1"/>
                </a:solidFill>
              </a:rPr>
              <a:t>0</a:t>
            </a:r>
            <a:r>
              <a:rPr lang="ja-JP" altLang="en-US" sz="1200" dirty="0">
                <a:solidFill>
                  <a:schemeClr val="tx1"/>
                </a:solidFill>
              </a:rPr>
              <a:t>歳児</a:t>
            </a:r>
            <a:r>
              <a:rPr lang="en-US" altLang="ja-JP" sz="1200" dirty="0">
                <a:solidFill>
                  <a:schemeClr val="tx1"/>
                </a:solidFill>
              </a:rPr>
              <a:t>(4</a:t>
            </a:r>
            <a:r>
              <a:rPr lang="ja-JP" altLang="en-US" sz="1200" dirty="0">
                <a:solidFill>
                  <a:schemeClr val="tx1"/>
                </a:solidFill>
              </a:rPr>
              <a:t>ヶ月以上</a:t>
            </a:r>
            <a:r>
              <a:rPr lang="en-US" altLang="ja-JP" sz="1200" dirty="0">
                <a:solidFill>
                  <a:schemeClr val="tx1"/>
                </a:solidFill>
              </a:rPr>
              <a:t>)</a:t>
            </a:r>
            <a:r>
              <a:rPr lang="ja-JP" altLang="en-US" sz="1200" dirty="0" err="1">
                <a:solidFill>
                  <a:schemeClr val="tx1"/>
                </a:solidFill>
              </a:rPr>
              <a:t>もも</a:t>
            </a:r>
            <a:r>
              <a:rPr lang="ja-JP" altLang="en-US" sz="1200" dirty="0">
                <a:solidFill>
                  <a:schemeClr val="tx1"/>
                </a:solidFill>
              </a:rPr>
              <a:t>組　 ・　 ６名 ・担任２名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en-US" altLang="ja-JP" sz="1200" dirty="0">
                <a:solidFill>
                  <a:schemeClr val="tx1"/>
                </a:solidFill>
              </a:rPr>
              <a:t>1</a:t>
            </a:r>
            <a:r>
              <a:rPr lang="ja-JP" altLang="en-US" sz="1200" dirty="0">
                <a:solidFill>
                  <a:schemeClr val="tx1"/>
                </a:solidFill>
              </a:rPr>
              <a:t>歳児　　　　 すみれ組　 ・ ２０名 ・担任４名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en-US" altLang="ja-JP" sz="1200" dirty="0">
                <a:solidFill>
                  <a:schemeClr val="tx1"/>
                </a:solidFill>
              </a:rPr>
              <a:t>2</a:t>
            </a:r>
            <a:r>
              <a:rPr lang="ja-JP" altLang="en-US" sz="1200" dirty="0">
                <a:solidFill>
                  <a:schemeClr val="tx1"/>
                </a:solidFill>
              </a:rPr>
              <a:t>歳児　　　　 つくし組　 ・ ２１名 ・担任４名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en-US" altLang="ja-JP" sz="1200" dirty="0">
                <a:solidFill>
                  <a:schemeClr val="tx1"/>
                </a:solidFill>
              </a:rPr>
              <a:t>3</a:t>
            </a:r>
            <a:r>
              <a:rPr lang="ja-JP" altLang="en-US" sz="1200" dirty="0">
                <a:solidFill>
                  <a:schemeClr val="tx1"/>
                </a:solidFill>
              </a:rPr>
              <a:t>歳児　　　 たんぽぽ組 　・ ２１名 ・担任２名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en-US" altLang="ja-JP" sz="1200" dirty="0">
                <a:solidFill>
                  <a:schemeClr val="tx1"/>
                </a:solidFill>
              </a:rPr>
              <a:t>4</a:t>
            </a:r>
            <a:r>
              <a:rPr lang="ja-JP" altLang="en-US" sz="1200" dirty="0">
                <a:solidFill>
                  <a:schemeClr val="tx1"/>
                </a:solidFill>
              </a:rPr>
              <a:t>歳児　　　 ひまわり組 　・ ２１名 ・担任２名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en-US" altLang="ja-JP" sz="1200" dirty="0">
                <a:solidFill>
                  <a:schemeClr val="tx1"/>
                </a:solidFill>
              </a:rPr>
              <a:t>5</a:t>
            </a:r>
            <a:r>
              <a:rPr lang="ja-JP" altLang="en-US" sz="1200" dirty="0">
                <a:solidFill>
                  <a:schemeClr val="tx1"/>
                </a:solidFill>
              </a:rPr>
              <a:t>歳児　　　　 さくら組 　・ ２１名 ・担任２名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ja-JP" altLang="en-US" sz="1200" dirty="0">
                <a:solidFill>
                  <a:schemeClr val="tx1"/>
                </a:solidFill>
              </a:rPr>
              <a:t>一時保育　   あおぞら組　　　　　　   担当１名</a:t>
            </a:r>
          </a:p>
        </p:txBody>
      </p:sp>
      <p:grpSp>
        <p:nvGrpSpPr>
          <p:cNvPr id="21" name="グループ化 20"/>
          <p:cNvGrpSpPr/>
          <p:nvPr/>
        </p:nvGrpSpPr>
        <p:grpSpPr>
          <a:xfrm>
            <a:off x="4716016" y="4725144"/>
            <a:ext cx="2145218" cy="1008112"/>
            <a:chOff x="5129108" y="4558034"/>
            <a:chExt cx="2145218" cy="1008112"/>
          </a:xfrm>
        </p:grpSpPr>
        <p:sp>
          <p:nvSpPr>
            <p:cNvPr id="17" name="角丸四角形 16"/>
            <p:cNvSpPr/>
            <p:nvPr/>
          </p:nvSpPr>
          <p:spPr>
            <a:xfrm>
              <a:off x="5129108" y="4558034"/>
              <a:ext cx="1845479" cy="98381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8" name="タイトル 1"/>
            <p:cNvSpPr txBox="1">
              <a:spLocks/>
            </p:cNvSpPr>
            <p:nvPr/>
          </p:nvSpPr>
          <p:spPr>
            <a:xfrm>
              <a:off x="5246142" y="4709379"/>
              <a:ext cx="2028184" cy="85676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kumimoji="1" sz="40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r>
                <a:rPr lang="ja-JP" altLang="en-US" sz="1200" b="1" dirty="0">
                  <a:solidFill>
                    <a:schemeClr val="bg1"/>
                  </a:solidFill>
                </a:rPr>
                <a:t>職員は、</a:t>
              </a:r>
              <a:endParaRPr lang="en-US" altLang="ja-JP" sz="1200" b="1" dirty="0">
                <a:solidFill>
                  <a:schemeClr val="bg1"/>
                </a:solidFill>
              </a:endParaRPr>
            </a:p>
            <a:p>
              <a:r>
                <a:rPr lang="ja-JP" altLang="en-US" sz="1200" b="1" dirty="0">
                  <a:solidFill>
                    <a:schemeClr val="bg1"/>
                  </a:solidFill>
                </a:rPr>
                <a:t>上級救命技能認定証</a:t>
              </a:r>
              <a:endParaRPr lang="en-US" altLang="ja-JP" sz="1200" b="1" dirty="0">
                <a:solidFill>
                  <a:schemeClr val="bg1"/>
                </a:solidFill>
              </a:endParaRPr>
            </a:p>
            <a:p>
              <a:r>
                <a:rPr lang="ja-JP" altLang="en-US" sz="1200" b="1" dirty="0">
                  <a:solidFill>
                    <a:schemeClr val="bg1"/>
                  </a:solidFill>
                </a:rPr>
                <a:t>を取得しています。</a:t>
              </a:r>
              <a:br>
                <a:rPr lang="en-US" altLang="ja-JP" sz="1200" b="1" dirty="0">
                  <a:solidFill>
                    <a:schemeClr val="bg1"/>
                  </a:solidFill>
                </a:rPr>
              </a:br>
              <a:br>
                <a:rPr lang="en-US" altLang="ja-JP" sz="1200" b="1" dirty="0">
                  <a:solidFill>
                    <a:schemeClr val="bg1"/>
                  </a:solidFill>
                </a:rPr>
              </a:br>
              <a:br>
                <a:rPr lang="en-US" altLang="ja-JP" sz="1200" b="1" dirty="0">
                  <a:solidFill>
                    <a:schemeClr val="bg1"/>
                  </a:solidFill>
                </a:rPr>
              </a:br>
              <a:br>
                <a:rPr lang="en-US" altLang="ja-JP" sz="1200" b="1" dirty="0">
                  <a:solidFill>
                    <a:schemeClr val="bg1"/>
                  </a:solidFill>
                </a:rPr>
              </a:br>
              <a:endParaRPr lang="ja-JP" alt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293096"/>
            <a:ext cx="1585639" cy="1438967"/>
          </a:xfrm>
          <a:prstGeom prst="rect">
            <a:avLst/>
          </a:prstGeom>
        </p:spPr>
      </p:pic>
      <p:sp>
        <p:nvSpPr>
          <p:cNvPr id="20" name="タイトル 1"/>
          <p:cNvSpPr txBox="1">
            <a:spLocks/>
          </p:cNvSpPr>
          <p:nvPr/>
        </p:nvSpPr>
        <p:spPr>
          <a:xfrm>
            <a:off x="6189529" y="5733256"/>
            <a:ext cx="3134999" cy="737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800" dirty="0">
                <a:solidFill>
                  <a:srgbClr val="0066CC"/>
                </a:solidFill>
              </a:rPr>
              <a:t>※</a:t>
            </a:r>
            <a:r>
              <a:rPr lang="ja-JP" altLang="en-US" sz="800" dirty="0">
                <a:solidFill>
                  <a:srgbClr val="0066CC"/>
                </a:solidFill>
              </a:rPr>
              <a:t>上級救命技能認定証とは</a:t>
            </a:r>
            <a:r>
              <a:rPr lang="en-US" altLang="ja-JP" sz="800" dirty="0">
                <a:solidFill>
                  <a:srgbClr val="0066CC"/>
                </a:solidFill>
              </a:rPr>
              <a:t>…</a:t>
            </a:r>
          </a:p>
          <a:p>
            <a:r>
              <a:rPr lang="ja-JP" altLang="en-US" sz="700" dirty="0">
                <a:solidFill>
                  <a:srgbClr val="0066CC"/>
                </a:solidFill>
              </a:rPr>
              <a:t>心肺蘇生や</a:t>
            </a:r>
            <a:r>
              <a:rPr lang="en-US" altLang="ja-JP" sz="700" dirty="0">
                <a:solidFill>
                  <a:srgbClr val="0066CC"/>
                </a:solidFill>
              </a:rPr>
              <a:t>AED</a:t>
            </a:r>
            <a:r>
              <a:rPr lang="ja-JP" altLang="en-US" sz="700" dirty="0" err="1">
                <a:solidFill>
                  <a:srgbClr val="0066CC"/>
                </a:solidFill>
              </a:rPr>
              <a:t>、</a:t>
            </a:r>
            <a:r>
              <a:rPr lang="ja-JP" altLang="en-US" sz="700" dirty="0">
                <a:solidFill>
                  <a:srgbClr val="0066CC"/>
                </a:solidFill>
              </a:rPr>
              <a:t>異物除去、止血法などを学ぶ普通救命</a:t>
            </a:r>
            <a:endParaRPr lang="en-US" altLang="ja-JP" sz="700" dirty="0">
              <a:solidFill>
                <a:srgbClr val="0066CC"/>
              </a:solidFill>
            </a:endParaRPr>
          </a:p>
          <a:p>
            <a:r>
              <a:rPr lang="ja-JP" altLang="en-US" sz="700" dirty="0">
                <a:solidFill>
                  <a:srgbClr val="0066CC"/>
                </a:solidFill>
              </a:rPr>
              <a:t>の講習内容に加え、小児・乳児の心肺蘇生、傷病者管理、</a:t>
            </a:r>
            <a:endParaRPr lang="en-US" altLang="ja-JP" sz="700" dirty="0">
              <a:solidFill>
                <a:srgbClr val="0066CC"/>
              </a:solidFill>
            </a:endParaRPr>
          </a:p>
          <a:p>
            <a:r>
              <a:rPr lang="ja-JP" altLang="en-US" sz="700" dirty="0">
                <a:solidFill>
                  <a:srgbClr val="0066CC"/>
                </a:solidFill>
              </a:rPr>
              <a:t>外傷の応急対応、搬送法などを学ぶ講習を受講すること</a:t>
            </a:r>
            <a:endParaRPr lang="en-US" altLang="ja-JP" sz="700" dirty="0">
              <a:solidFill>
                <a:srgbClr val="0066CC"/>
              </a:solidFill>
            </a:endParaRPr>
          </a:p>
          <a:p>
            <a:r>
              <a:rPr lang="ja-JP" altLang="en-US" sz="700" dirty="0" err="1">
                <a:solidFill>
                  <a:srgbClr val="0066CC"/>
                </a:solidFill>
              </a:rPr>
              <a:t>で交</a:t>
            </a:r>
            <a:r>
              <a:rPr lang="ja-JP" altLang="en-US" sz="700" dirty="0">
                <a:solidFill>
                  <a:srgbClr val="0066CC"/>
                </a:solidFill>
              </a:rPr>
              <a:t>付されます。</a:t>
            </a:r>
            <a:endParaRPr lang="en-US" altLang="ja-JP" sz="700" dirty="0">
              <a:solidFill>
                <a:srgbClr val="0066CC"/>
              </a:solidFill>
            </a:endParaRPr>
          </a:p>
          <a:p>
            <a:endParaRPr lang="en-US" altLang="ja-JP" sz="900" dirty="0">
              <a:solidFill>
                <a:srgbClr val="0066CC"/>
              </a:solidFill>
            </a:endParaRPr>
          </a:p>
          <a:p>
            <a:r>
              <a:rPr lang="ja-JP" altLang="en-US" sz="900" dirty="0">
                <a:solidFill>
                  <a:srgbClr val="0066CC"/>
                </a:solidFill>
              </a:rPr>
              <a:t>　</a:t>
            </a:r>
            <a:br>
              <a:rPr lang="en-US" altLang="ja-JP" sz="900" dirty="0">
                <a:solidFill>
                  <a:srgbClr val="0066CC"/>
                </a:solidFill>
              </a:rPr>
            </a:br>
            <a:br>
              <a:rPr lang="en-US" altLang="ja-JP" sz="900" dirty="0">
                <a:solidFill>
                  <a:srgbClr val="0066CC"/>
                </a:solidFill>
              </a:rPr>
            </a:br>
            <a:br>
              <a:rPr lang="en-US" altLang="ja-JP" sz="900" dirty="0">
                <a:solidFill>
                  <a:srgbClr val="0066CC"/>
                </a:solidFill>
              </a:rPr>
            </a:br>
            <a:br>
              <a:rPr lang="en-US" altLang="ja-JP" sz="900" dirty="0">
                <a:solidFill>
                  <a:srgbClr val="0066CC"/>
                </a:solidFill>
              </a:rPr>
            </a:br>
            <a:endParaRPr lang="ja-JP" altLang="en-US" sz="9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9" grpId="0"/>
      <p:bldP spid="10" grpId="0"/>
      <p:bldP spid="11" grpId="0"/>
      <p:bldP spid="12" grpId="0"/>
      <p:bldP spid="13" grpId="0"/>
      <p:bldP spid="14" grpId="0" build="p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68579" y="4365104"/>
            <a:ext cx="6777317" cy="601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b="1" dirty="0"/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476860" y="404664"/>
            <a:ext cx="1646868" cy="889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開所時間</a:t>
            </a:r>
            <a:endParaRPr lang="en-US" altLang="ja-JP" sz="1800" dirty="0"/>
          </a:p>
          <a:p>
            <a:r>
              <a:rPr lang="ja-JP" altLang="en-US" sz="1800" dirty="0"/>
              <a:t>保育時間</a:t>
            </a: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1726655" y="404664"/>
            <a:ext cx="30843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altLang="ja-JP" sz="2000" b="1" dirty="0">
                <a:solidFill>
                  <a:srgbClr val="0000FF"/>
                </a:solidFill>
              </a:rPr>
              <a:t>7</a:t>
            </a:r>
            <a:r>
              <a:rPr lang="ja-JP" altLang="en-US" sz="2000" b="1" dirty="0">
                <a:solidFill>
                  <a:srgbClr val="0000FF"/>
                </a:solidFill>
              </a:rPr>
              <a:t>：</a:t>
            </a:r>
            <a:r>
              <a:rPr lang="en-US" altLang="ja-JP" sz="2000" b="1" dirty="0">
                <a:solidFill>
                  <a:srgbClr val="0000FF"/>
                </a:solidFill>
              </a:rPr>
              <a:t>15</a:t>
            </a:r>
            <a:r>
              <a:rPr lang="ja-JP" altLang="en-US" sz="2000" b="1" dirty="0">
                <a:solidFill>
                  <a:srgbClr val="0000FF"/>
                </a:solidFill>
              </a:rPr>
              <a:t>　～　</a:t>
            </a:r>
            <a:r>
              <a:rPr lang="en-US" altLang="ja-JP" sz="2000" b="1" dirty="0">
                <a:solidFill>
                  <a:srgbClr val="0000FF"/>
                </a:solidFill>
              </a:rPr>
              <a:t>20</a:t>
            </a:r>
            <a:r>
              <a:rPr lang="ja-JP" altLang="en-US" sz="2000" b="1" dirty="0">
                <a:solidFill>
                  <a:srgbClr val="0000FF"/>
                </a:solidFill>
              </a:rPr>
              <a:t>：</a:t>
            </a:r>
            <a:r>
              <a:rPr lang="en-US" altLang="ja-JP" sz="2000" b="1" dirty="0">
                <a:solidFill>
                  <a:srgbClr val="0000FF"/>
                </a:solidFill>
              </a:rPr>
              <a:t>15</a:t>
            </a: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39552" y="980728"/>
            <a:ext cx="7488832" cy="723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solidFill>
                  <a:schemeClr val="tx1"/>
                </a:solidFill>
              </a:rPr>
              <a:t>標準時間認定の方は、</a:t>
            </a:r>
            <a:r>
              <a:rPr lang="en-US" altLang="ja-JP" sz="1100" dirty="0">
                <a:solidFill>
                  <a:schemeClr val="tx1"/>
                </a:solidFill>
              </a:rPr>
              <a:t>7</a:t>
            </a:r>
            <a:r>
              <a:rPr lang="ja-JP" altLang="en-US" sz="1100" dirty="0">
                <a:solidFill>
                  <a:schemeClr val="tx1"/>
                </a:solidFill>
              </a:rPr>
              <a:t>：</a:t>
            </a:r>
            <a:r>
              <a:rPr lang="en-US" altLang="ja-JP" sz="1100" dirty="0">
                <a:solidFill>
                  <a:schemeClr val="tx1"/>
                </a:solidFill>
              </a:rPr>
              <a:t>15</a:t>
            </a:r>
            <a:r>
              <a:rPr lang="ja-JP" altLang="en-US" sz="1100" dirty="0">
                <a:solidFill>
                  <a:schemeClr val="tx1"/>
                </a:solidFill>
              </a:rPr>
              <a:t>～</a:t>
            </a:r>
            <a:r>
              <a:rPr lang="en-US" altLang="ja-JP" sz="1100" dirty="0">
                <a:solidFill>
                  <a:schemeClr val="tx1"/>
                </a:solidFill>
              </a:rPr>
              <a:t>18</a:t>
            </a:r>
            <a:r>
              <a:rPr lang="ja-JP" altLang="en-US" sz="1100" dirty="0">
                <a:solidFill>
                  <a:schemeClr val="tx1"/>
                </a:solidFill>
              </a:rPr>
              <a:t>：</a:t>
            </a:r>
            <a:r>
              <a:rPr lang="en-US" altLang="ja-JP" sz="1100" dirty="0">
                <a:solidFill>
                  <a:schemeClr val="tx1"/>
                </a:solidFill>
              </a:rPr>
              <a:t>15</a:t>
            </a:r>
            <a:r>
              <a:rPr lang="ja-JP" altLang="en-US" sz="1100" dirty="0">
                <a:solidFill>
                  <a:schemeClr val="tx1"/>
                </a:solidFill>
              </a:rPr>
              <a:t>の中で保育を必要とする時間。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短時間認定の方は、</a:t>
            </a:r>
            <a:r>
              <a:rPr lang="en-US" altLang="ja-JP" sz="1100" dirty="0">
                <a:solidFill>
                  <a:schemeClr val="tx1"/>
                </a:solidFill>
              </a:rPr>
              <a:t>9</a:t>
            </a:r>
            <a:r>
              <a:rPr lang="ja-JP" altLang="en-US" sz="1100" dirty="0">
                <a:solidFill>
                  <a:schemeClr val="tx1"/>
                </a:solidFill>
              </a:rPr>
              <a:t>：</a:t>
            </a:r>
            <a:r>
              <a:rPr lang="en-US" altLang="ja-JP" sz="1100" dirty="0">
                <a:solidFill>
                  <a:schemeClr val="tx1"/>
                </a:solidFill>
              </a:rPr>
              <a:t>00</a:t>
            </a:r>
            <a:r>
              <a:rPr lang="ja-JP" altLang="en-US" sz="1100" dirty="0">
                <a:solidFill>
                  <a:schemeClr val="tx1"/>
                </a:solidFill>
              </a:rPr>
              <a:t>～</a:t>
            </a:r>
            <a:r>
              <a:rPr lang="en-US" altLang="ja-JP" sz="1100" dirty="0">
                <a:solidFill>
                  <a:schemeClr val="tx1"/>
                </a:solidFill>
              </a:rPr>
              <a:t>17</a:t>
            </a:r>
            <a:r>
              <a:rPr lang="ja-JP" altLang="en-US" sz="1100" dirty="0">
                <a:solidFill>
                  <a:schemeClr val="tx1"/>
                </a:solidFill>
              </a:rPr>
              <a:t>：</a:t>
            </a:r>
            <a:r>
              <a:rPr lang="en-US" altLang="ja-JP" sz="1100" dirty="0">
                <a:solidFill>
                  <a:schemeClr val="tx1"/>
                </a:solidFill>
              </a:rPr>
              <a:t>00</a:t>
            </a:r>
            <a:r>
              <a:rPr lang="ja-JP" altLang="en-US" sz="1100" dirty="0">
                <a:solidFill>
                  <a:schemeClr val="tx1"/>
                </a:solidFill>
              </a:rPr>
              <a:t>の中で保育を必要とする時間。</a:t>
            </a: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755576" y="1471091"/>
            <a:ext cx="7900209" cy="805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保育時間は、保育園の開園時間内で、保護者の方の勤務時間と通勤に掛かる時間を足した時間で決まり、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ご家庭によって違います。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endParaRPr lang="ja-JP" altLang="en-US" sz="1100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2656271" y="1628800"/>
            <a:ext cx="5677143" cy="884127"/>
            <a:chOff x="1009168" y="4256430"/>
            <a:chExt cx="6032424" cy="1644763"/>
          </a:xfrm>
        </p:grpSpPr>
        <p:cxnSp>
          <p:nvCxnSpPr>
            <p:cNvPr id="24" name="直線コネクタ 23"/>
            <p:cNvCxnSpPr/>
            <p:nvPr/>
          </p:nvCxnSpPr>
          <p:spPr>
            <a:xfrm>
              <a:off x="1187624" y="4667750"/>
              <a:ext cx="54006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1846957" y="5071180"/>
              <a:ext cx="388843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2351013" y="4873794"/>
              <a:ext cx="0" cy="34140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5231333" y="4894479"/>
              <a:ext cx="0" cy="320717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1009168" y="4256430"/>
              <a:ext cx="792088" cy="48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/>
                <a:t>7:15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249504" y="4256430"/>
              <a:ext cx="792088" cy="48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 dirty="0"/>
                <a:t>20:15</a:t>
              </a:r>
              <a:endParaRPr kumimoji="1" lang="en-US" altLang="ja-JP" sz="105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814322" y="4666289"/>
              <a:ext cx="792088" cy="47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>
                  <a:solidFill>
                    <a:srgbClr val="0070C0"/>
                  </a:solidFill>
                </a:rPr>
                <a:t>通勤</a:t>
              </a:r>
              <a:endParaRPr kumimoji="1" lang="en-US" altLang="ja-JP" sz="1000" dirty="0">
                <a:solidFill>
                  <a:srgbClr val="0070C0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3524582" y="4666289"/>
              <a:ext cx="792088" cy="47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>
                  <a:solidFill>
                    <a:srgbClr val="0070C0"/>
                  </a:solidFill>
                </a:rPr>
                <a:t>勤務</a:t>
              </a:r>
              <a:endParaRPr kumimoji="1" lang="en-US" altLang="ja-JP" sz="1000" dirty="0">
                <a:solidFill>
                  <a:srgbClr val="0070C0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257467" y="4666289"/>
              <a:ext cx="792088" cy="47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>
                  <a:solidFill>
                    <a:srgbClr val="0070C0"/>
                  </a:solidFill>
                </a:rPr>
                <a:t>通勤</a:t>
              </a:r>
              <a:endParaRPr kumimoji="1" lang="en-US" altLang="ja-JP" sz="1000" dirty="0">
                <a:solidFill>
                  <a:srgbClr val="0070C0"/>
                </a:solidFill>
              </a:endParaRPr>
            </a:p>
          </p:txBody>
        </p:sp>
        <p:sp>
          <p:nvSpPr>
            <p:cNvPr id="33" name="左中かっこ 32"/>
            <p:cNvSpPr/>
            <p:nvPr/>
          </p:nvSpPr>
          <p:spPr>
            <a:xfrm rot="16200000">
              <a:off x="3665161" y="3432997"/>
              <a:ext cx="252028" cy="3888433"/>
            </a:xfrm>
            <a:prstGeom prst="leftBrace">
              <a:avLst>
                <a:gd name="adj1" fmla="val 20037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435453" y="5428827"/>
              <a:ext cx="1224136" cy="47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/>
                <a:t>保育時間</a:t>
              </a:r>
              <a:endParaRPr kumimoji="1" lang="en-US" altLang="ja-JP" sz="1000" dirty="0"/>
            </a:p>
          </p:txBody>
        </p:sp>
      </p:grpSp>
      <p:pic>
        <p:nvPicPr>
          <p:cNvPr id="35" name="図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30" y="417725"/>
            <a:ext cx="1186930" cy="1252359"/>
          </a:xfrm>
          <a:prstGeom prst="rect">
            <a:avLst/>
          </a:prstGeom>
        </p:spPr>
      </p:pic>
      <p:sp>
        <p:nvSpPr>
          <p:cNvPr id="36" name="タイトル 1"/>
          <p:cNvSpPr txBox="1">
            <a:spLocks/>
          </p:cNvSpPr>
          <p:nvPr/>
        </p:nvSpPr>
        <p:spPr>
          <a:xfrm>
            <a:off x="468477" y="2204864"/>
            <a:ext cx="324036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延長保育</a:t>
            </a:r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554660" y="2492896"/>
            <a:ext cx="7566403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solidFill>
                  <a:schemeClr val="tx1"/>
                </a:solidFill>
              </a:rPr>
              <a:t>標準時間認定で、</a:t>
            </a:r>
            <a:r>
              <a:rPr lang="en-US" altLang="ja-JP" sz="1100" dirty="0">
                <a:solidFill>
                  <a:schemeClr val="tx1"/>
                </a:solidFill>
              </a:rPr>
              <a:t>18</a:t>
            </a:r>
            <a:r>
              <a:rPr lang="ja-JP" altLang="en-US" sz="1100" dirty="0">
                <a:solidFill>
                  <a:schemeClr val="tx1"/>
                </a:solidFill>
              </a:rPr>
              <a:t>：</a:t>
            </a:r>
            <a:r>
              <a:rPr lang="en-US" altLang="ja-JP" sz="1100" dirty="0">
                <a:solidFill>
                  <a:schemeClr val="tx1"/>
                </a:solidFill>
              </a:rPr>
              <a:t>15</a:t>
            </a:r>
            <a:r>
              <a:rPr lang="ja-JP" altLang="en-US" sz="1100" dirty="0">
                <a:solidFill>
                  <a:schemeClr val="tx1"/>
                </a:solidFill>
              </a:rPr>
              <a:t>を過ぎる場合、また短時間認定で</a:t>
            </a:r>
            <a:r>
              <a:rPr lang="en-US" altLang="ja-JP" sz="1100" dirty="0">
                <a:solidFill>
                  <a:schemeClr val="tx1"/>
                </a:solidFill>
              </a:rPr>
              <a:t>9</a:t>
            </a:r>
            <a:r>
              <a:rPr lang="ja-JP" altLang="en-US" sz="1100" dirty="0">
                <a:solidFill>
                  <a:schemeClr val="tx1"/>
                </a:solidFill>
              </a:rPr>
              <a:t>：</a:t>
            </a:r>
            <a:r>
              <a:rPr lang="en-US" altLang="ja-JP" sz="1100" dirty="0">
                <a:solidFill>
                  <a:schemeClr val="tx1"/>
                </a:solidFill>
              </a:rPr>
              <a:t>00</a:t>
            </a:r>
            <a:r>
              <a:rPr lang="ja-JP" altLang="en-US" sz="1100" dirty="0">
                <a:solidFill>
                  <a:schemeClr val="tx1"/>
                </a:solidFill>
              </a:rPr>
              <a:t>前、あるいは</a:t>
            </a:r>
            <a:r>
              <a:rPr lang="en-US" altLang="ja-JP" sz="1100" dirty="0">
                <a:solidFill>
                  <a:schemeClr val="tx1"/>
                </a:solidFill>
              </a:rPr>
              <a:t>17</a:t>
            </a:r>
            <a:r>
              <a:rPr lang="ja-JP" altLang="en-US" sz="1100" dirty="0">
                <a:solidFill>
                  <a:schemeClr val="tx1"/>
                </a:solidFill>
              </a:rPr>
              <a:t>：</a:t>
            </a:r>
            <a:r>
              <a:rPr lang="en-US" altLang="ja-JP" sz="1100" dirty="0">
                <a:solidFill>
                  <a:schemeClr val="tx1"/>
                </a:solidFill>
              </a:rPr>
              <a:t>00</a:t>
            </a:r>
            <a:r>
              <a:rPr lang="ja-JP" altLang="en-US" sz="1100" dirty="0">
                <a:solidFill>
                  <a:schemeClr val="tx1"/>
                </a:solidFill>
              </a:rPr>
              <a:t>を過ぎる場合は、延長保育となります。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延長保育には、</a:t>
            </a:r>
            <a:r>
              <a:rPr lang="ja-JP" altLang="en-US" sz="1100" dirty="0">
                <a:solidFill>
                  <a:srgbClr val="FF0000"/>
                </a:solidFill>
              </a:rPr>
              <a:t>月極め</a:t>
            </a:r>
            <a:r>
              <a:rPr lang="ja-JP" altLang="en-US" sz="1100" dirty="0">
                <a:solidFill>
                  <a:schemeClr val="tx1"/>
                </a:solidFill>
              </a:rPr>
              <a:t>と単発（</a:t>
            </a:r>
            <a:r>
              <a:rPr lang="ja-JP" altLang="en-US" sz="1100" dirty="0">
                <a:solidFill>
                  <a:srgbClr val="FF0000"/>
                </a:solidFill>
              </a:rPr>
              <a:t>スポット保育</a:t>
            </a:r>
            <a:r>
              <a:rPr lang="ja-JP" altLang="en-US" sz="1100" dirty="0">
                <a:solidFill>
                  <a:schemeClr val="tx1"/>
                </a:solidFill>
              </a:rPr>
              <a:t>）があり、料金体系が違います。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今現在、特に定員はありません。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０歳児クラスは、満１歳になりましたらご利用が可能です。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100" dirty="0">
              <a:solidFill>
                <a:schemeClr val="tx1"/>
              </a:solidFill>
            </a:endParaRPr>
          </a:p>
          <a:p>
            <a:endParaRPr lang="ja-JP" altLang="en-US" sz="1100" dirty="0"/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768630" y="3501008"/>
            <a:ext cx="7701269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100" b="1" dirty="0">
                <a:solidFill>
                  <a:srgbClr val="FF0000"/>
                </a:solidFill>
              </a:rPr>
              <a:t>＜月極めの場合＞</a:t>
            </a:r>
            <a:endParaRPr lang="en-US" altLang="ja-JP" sz="1100" b="1" dirty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「延長保育申請書」と「保育料決定通知書」をご提出いただき、１ヶ月あたりの延長保育料を算出します。１時間の延長料金は１ヶ月の保育料の約１割、２時間の延長料金は約２割分に相当します。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保育料金は、口座からの引き落としになりますが、延長料金は、</a:t>
            </a:r>
            <a:r>
              <a:rPr lang="ja-JP" altLang="en-US" sz="1100" dirty="0">
                <a:solidFill>
                  <a:srgbClr val="0000FF"/>
                </a:solidFill>
              </a:rPr>
              <a:t>１ヶ月分ずつ月初めに園で集金</a:t>
            </a:r>
            <a:r>
              <a:rPr lang="ja-JP" altLang="en-US" sz="1100" dirty="0">
                <a:solidFill>
                  <a:schemeClr val="tx1"/>
                </a:solidFill>
              </a:rPr>
              <a:t>させて頂きます。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spcBef>
                <a:spcPts val="600"/>
              </a:spcBef>
              <a:buNone/>
            </a:pPr>
            <a:r>
              <a:rPr lang="ja-JP" altLang="en-US" sz="1100" b="1" dirty="0">
                <a:solidFill>
                  <a:srgbClr val="FF0000"/>
                </a:solidFill>
              </a:rPr>
              <a:t>＜スポット保育の場合＞</a:t>
            </a:r>
            <a:endParaRPr lang="en-US" altLang="ja-JP" sz="1100" b="1" dirty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事前に分かっている場合は、早めにお知らせください。急な場合はお電話でも対応しています。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スポットにかかる延長保育料金は、</a:t>
            </a:r>
            <a:r>
              <a:rPr lang="en-US" altLang="ja-JP" sz="1100" dirty="0">
                <a:solidFill>
                  <a:schemeClr val="tx1"/>
                </a:solidFill>
              </a:rPr>
              <a:t>1</a:t>
            </a:r>
            <a:r>
              <a:rPr lang="ja-JP" altLang="en-US" sz="1100" dirty="0">
                <a:solidFill>
                  <a:schemeClr val="tx1"/>
                </a:solidFill>
              </a:rPr>
              <a:t>時間毎に、乳児は</a:t>
            </a:r>
            <a:r>
              <a:rPr lang="en-US" altLang="ja-JP" sz="1100" dirty="0">
                <a:solidFill>
                  <a:schemeClr val="tx1"/>
                </a:solidFill>
              </a:rPr>
              <a:t>600</a:t>
            </a:r>
            <a:r>
              <a:rPr lang="ja-JP" altLang="en-US" sz="1100" dirty="0">
                <a:solidFill>
                  <a:schemeClr val="tx1"/>
                </a:solidFill>
              </a:rPr>
              <a:t>円、幼児は</a:t>
            </a:r>
            <a:r>
              <a:rPr lang="en-US" altLang="ja-JP" sz="1100" dirty="0">
                <a:solidFill>
                  <a:schemeClr val="tx1"/>
                </a:solidFill>
              </a:rPr>
              <a:t>400</a:t>
            </a:r>
            <a:r>
              <a:rPr lang="ja-JP" altLang="en-US" sz="1100" dirty="0">
                <a:solidFill>
                  <a:schemeClr val="tx1"/>
                </a:solidFill>
              </a:rPr>
              <a:t>円です。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こちらは</a:t>
            </a:r>
            <a:r>
              <a:rPr lang="ja-JP" altLang="en-US" sz="1100" dirty="0">
                <a:solidFill>
                  <a:srgbClr val="0000FF"/>
                </a:solidFill>
              </a:rPr>
              <a:t>月末締めで翌月に請求</a:t>
            </a:r>
            <a:r>
              <a:rPr lang="ja-JP" altLang="en-US" sz="1100" dirty="0">
                <a:solidFill>
                  <a:schemeClr val="tx1"/>
                </a:solidFill>
              </a:rPr>
              <a:t>をさせていただきます。</a:t>
            </a:r>
          </a:p>
          <a:p>
            <a:pPr marL="68580" indent="0">
              <a:buNone/>
            </a:pPr>
            <a:endParaRPr lang="ja-JP" altLang="en-US" sz="1200" dirty="0"/>
          </a:p>
        </p:txBody>
      </p:sp>
      <p:sp>
        <p:nvSpPr>
          <p:cNvPr id="41" name="タイトル 1"/>
          <p:cNvSpPr>
            <a:spLocks noGrp="1"/>
          </p:cNvSpPr>
          <p:nvPr>
            <p:ph type="title"/>
          </p:nvPr>
        </p:nvSpPr>
        <p:spPr>
          <a:xfrm>
            <a:off x="454146" y="5135602"/>
            <a:ext cx="3024336" cy="720080"/>
          </a:xfrm>
        </p:spPr>
        <p:txBody>
          <a:bodyPr anchor="t">
            <a:normAutofit/>
          </a:bodyPr>
          <a:lstStyle/>
          <a:p>
            <a:r>
              <a:rPr kumimoji="1" lang="ja-JP" altLang="en-US" sz="1800" dirty="0"/>
              <a:t>夕食の提供</a:t>
            </a:r>
          </a:p>
        </p:txBody>
      </p:sp>
      <p:sp>
        <p:nvSpPr>
          <p:cNvPr id="4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4660" y="5407947"/>
            <a:ext cx="7920880" cy="1477437"/>
          </a:xfrm>
        </p:spPr>
        <p:txBody>
          <a:bodyPr>
            <a:no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</a:rPr>
              <a:t>２時間の延長保育利用時のみ、夕食の提供ができます。</a:t>
            </a:r>
            <a:endParaRPr kumimoji="1"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夕食は３日前までの申込みが必要です。料金が、１食４００円かかります。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kumimoji="1" lang="ja-JP" altLang="en-US" sz="1100" dirty="0">
                <a:solidFill>
                  <a:schemeClr val="tx1"/>
                </a:solidFill>
              </a:rPr>
              <a:t>当日１２時までのキャンセルは料金がかかりませんが、それ以降の場合（急な発熱による早退等も含む</a:t>
            </a:r>
            <a:r>
              <a:rPr lang="ja-JP" altLang="en-US" sz="1100" dirty="0">
                <a:solidFill>
                  <a:schemeClr val="tx1"/>
                </a:solidFill>
              </a:rPr>
              <a:t>）には、料金</a:t>
            </a:r>
            <a:r>
              <a:rPr kumimoji="1" lang="ja-JP" altLang="en-US" sz="1100" dirty="0">
                <a:solidFill>
                  <a:schemeClr val="tx1"/>
                </a:solidFill>
              </a:rPr>
              <a:t>が発生してしまいます。</a:t>
            </a:r>
            <a:endParaRPr kumimoji="1"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夕食は離乳食には対応していません。普通食になりましたらご利用いただけます。</a:t>
            </a:r>
            <a:endParaRPr kumimoji="1" lang="en-US" altLang="ja-JP" sz="1100" dirty="0">
              <a:solidFill>
                <a:schemeClr val="tx1"/>
              </a:solidFill>
            </a:endParaRPr>
          </a:p>
          <a:p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422996699"/>
      </p:ext>
    </p:extLst>
  </p:cSld>
  <p:clrMapOvr>
    <a:masterClrMapping/>
  </p:clrMapOvr>
  <p:transition spd="slow" advClick="0" advTm="1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75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75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25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75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25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25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25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5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8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  <p:bldP spid="22" grpId="0" build="p"/>
      <p:bldP spid="38" grpId="0" build="p"/>
      <p:bldP spid="4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49" y="4437112"/>
            <a:ext cx="913907" cy="1079419"/>
          </a:xfrm>
          <a:prstGeom prst="rect">
            <a:avLst/>
          </a:prstGeom>
        </p:spPr>
      </p:pic>
      <p:pic>
        <p:nvPicPr>
          <p:cNvPr id="14" name="コンテンツ プレースホルダ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6353" r="14236" b="15825"/>
          <a:stretch/>
        </p:blipFill>
        <p:spPr>
          <a:xfrm>
            <a:off x="5685307" y="2316188"/>
            <a:ext cx="1225824" cy="968796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586364" y="875688"/>
            <a:ext cx="3049532" cy="8015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1200" b="1" dirty="0">
                <a:solidFill>
                  <a:schemeClr val="accent3"/>
                </a:solidFill>
              </a:rPr>
              <a:t>サイクルメニューではなく、</a:t>
            </a:r>
            <a:endParaRPr lang="en-US" altLang="ja-JP" sz="1200" b="1" dirty="0">
              <a:solidFill>
                <a:schemeClr val="accent3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accent3"/>
                </a:solidFill>
              </a:rPr>
              <a:t>毎日違った献立で給食を提供しています。</a:t>
            </a:r>
          </a:p>
        </p:txBody>
      </p:sp>
      <p:sp>
        <p:nvSpPr>
          <p:cNvPr id="9" name="タイトル 3"/>
          <p:cNvSpPr>
            <a:spLocks noGrp="1"/>
          </p:cNvSpPr>
          <p:nvPr>
            <p:ph type="title"/>
          </p:nvPr>
        </p:nvSpPr>
        <p:spPr>
          <a:xfrm>
            <a:off x="3556767" y="654534"/>
            <a:ext cx="3168352" cy="814819"/>
          </a:xfrm>
        </p:spPr>
        <p:txBody>
          <a:bodyPr anchor="t">
            <a:noAutofit/>
          </a:bodyPr>
          <a:lstStyle/>
          <a:p>
            <a:r>
              <a:rPr kumimoji="1" lang="ja-JP" altLang="en-US" sz="1100" dirty="0">
                <a:solidFill>
                  <a:schemeClr val="tx1"/>
                </a:solidFill>
              </a:rPr>
              <a:t>毎週クラス別の盛りつけ量で</a:t>
            </a:r>
            <a:br>
              <a:rPr kumimoji="1" lang="en-US" altLang="ja-JP" sz="1100" dirty="0">
                <a:solidFill>
                  <a:schemeClr val="tx1"/>
                </a:solidFill>
              </a:rPr>
            </a:br>
            <a:r>
              <a:rPr kumimoji="1" lang="ja-JP" altLang="en-US" sz="1100" dirty="0">
                <a:solidFill>
                  <a:schemeClr val="tx1"/>
                </a:solidFill>
              </a:rPr>
              <a:t>実物のサンプルを展示しています。</a:t>
            </a:r>
          </a:p>
        </p:txBody>
      </p:sp>
      <p:pic>
        <p:nvPicPr>
          <p:cNvPr id="10" name="コンテンツ プレースホルダ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595" b="3845"/>
          <a:stretch/>
        </p:blipFill>
        <p:spPr>
          <a:xfrm>
            <a:off x="3639897" y="1050232"/>
            <a:ext cx="2023683" cy="1445489"/>
          </a:xfrm>
          <a:prstGeom prst="rect">
            <a:avLst/>
          </a:prstGeom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6444208" y="726772"/>
            <a:ext cx="2880320" cy="469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100" dirty="0">
                <a:solidFill>
                  <a:schemeClr val="tx1"/>
                </a:solidFill>
              </a:rPr>
              <a:t>こちらは離乳食（後期）です。</a:t>
            </a:r>
          </a:p>
        </p:txBody>
      </p:sp>
      <p:pic>
        <p:nvPicPr>
          <p:cNvPr id="12" name="コンテンツ プレースホルダ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5" b="2232"/>
          <a:stretch/>
        </p:blipFill>
        <p:spPr>
          <a:xfrm>
            <a:off x="6529906" y="972334"/>
            <a:ext cx="1974205" cy="1260818"/>
          </a:xfrm>
          <a:prstGeom prst="rect">
            <a:avLst/>
          </a:prstGeom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4425050" y="2640672"/>
            <a:ext cx="1803134" cy="644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100" dirty="0">
                <a:solidFill>
                  <a:schemeClr val="tx1"/>
                </a:solidFill>
              </a:rPr>
              <a:t>この日のおやつは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コールスローパン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505638" y="3068960"/>
            <a:ext cx="3706322" cy="86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食物アレルギーの対応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505598" y="3391415"/>
            <a:ext cx="8386882" cy="2053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dirty="0">
                <a:solidFill>
                  <a:schemeClr val="tx1"/>
                </a:solidFill>
              </a:rPr>
              <a:t>給食では、ご家庭で試してみて問題のなかった食材で提供をします。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　　入園内定後、園から送る書類の中に、今までに食べたことがある食材を確認する「食材チェック表」があります。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食物アレルギーが疑われる場合は、まずは主治医の先生に相談の上、アレルギーの検査を受けてください。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　　その検査結果に基づき、主治医の先生が書いた食物アレルギー指示書をご提出いただくと、代替食を作って提供します。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　 （書式は園にあります）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　　検査も指示書もなく、ご家庭で試していない食材を含む給食の提供はできませんので、ご注意ください。</a:t>
            </a: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入園前に保育士との面接がありますので、そこで詳しく様子をお聞きいたします。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　（０歳児さん、また食物アレルギーのあるお子さんは栄養士も面接に立ち会います）</a:t>
            </a:r>
            <a:endParaRPr lang="en-US" altLang="ja-JP" sz="1100" dirty="0">
              <a:solidFill>
                <a:schemeClr val="tx1"/>
              </a:solidFill>
            </a:endParaRPr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</p:txBody>
      </p:sp>
      <p:pic>
        <p:nvPicPr>
          <p:cNvPr id="17" name="コンテンツ プレースホルダ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15" y="2420888"/>
            <a:ext cx="866069" cy="1023535"/>
          </a:xfrm>
          <a:prstGeom prst="rect">
            <a:avLst/>
          </a:prstGeom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539552" y="5027171"/>
            <a:ext cx="3960440" cy="6340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お薬の投薬について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505597" y="5373216"/>
            <a:ext cx="7998513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lnSpc>
                <a:spcPct val="110000"/>
              </a:lnSpc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基本的に、お薬はお預かりしていません。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lnSpc>
                <a:spcPct val="110000"/>
              </a:lnSpc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お医者さんに「保育園に在籍しています」とお伝えいただくと、朝晩の２回に分けて処方してくれる可能性があります。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lnSpc>
                <a:spcPct val="110000"/>
              </a:lnSpc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ただし、熱性けいれんを起こしたことのあるお子さんの</a:t>
            </a:r>
            <a:r>
              <a:rPr lang="ja-JP" altLang="en-US" sz="1100" dirty="0">
                <a:solidFill>
                  <a:srgbClr val="FF0000"/>
                </a:solidFill>
              </a:rPr>
              <a:t>けいれん止め</a:t>
            </a:r>
            <a:r>
              <a:rPr lang="ja-JP" altLang="en-US" sz="1100" dirty="0">
                <a:solidFill>
                  <a:schemeClr val="tx1"/>
                </a:solidFill>
              </a:rPr>
              <a:t>や、食物アレルギーの</a:t>
            </a:r>
            <a:r>
              <a:rPr lang="ja-JP" altLang="en-US" sz="1100" dirty="0">
                <a:solidFill>
                  <a:srgbClr val="FF0000"/>
                </a:solidFill>
              </a:rPr>
              <a:t>抗アナフィラキシー剤</a:t>
            </a:r>
            <a:r>
              <a:rPr lang="ja-JP" altLang="en-US" sz="1100" dirty="0">
                <a:solidFill>
                  <a:schemeClr val="tx1"/>
                </a:solidFill>
              </a:rPr>
              <a:t>、また溶連菌感染症などで処方される抗生剤などの場合は、お医者さんからの</a:t>
            </a:r>
            <a:r>
              <a:rPr lang="ja-JP" altLang="en-US" sz="1100" dirty="0">
                <a:solidFill>
                  <a:srgbClr val="0000FF"/>
                </a:solidFill>
              </a:rPr>
              <a:t>与薬指示書</a:t>
            </a:r>
            <a:r>
              <a:rPr lang="ja-JP" altLang="en-US" sz="1100" dirty="0">
                <a:solidFill>
                  <a:schemeClr val="tx1"/>
                </a:solidFill>
              </a:rPr>
              <a:t>と</a:t>
            </a:r>
            <a:r>
              <a:rPr lang="ja-JP" altLang="en-US" sz="1100" dirty="0">
                <a:solidFill>
                  <a:srgbClr val="0000FF"/>
                </a:solidFill>
              </a:rPr>
              <a:t>薬剤情報提供書</a:t>
            </a:r>
            <a:r>
              <a:rPr lang="ja-JP" altLang="en-US" sz="1100" dirty="0">
                <a:solidFill>
                  <a:schemeClr val="tx1"/>
                </a:solidFill>
              </a:rPr>
              <a:t>をご提出いただければ、投薬はできますので、個別にご相談ください。</a:t>
            </a:r>
          </a:p>
          <a:p>
            <a:pPr marL="68580" indent="0">
              <a:buNone/>
            </a:pPr>
            <a:endParaRPr lang="en-US" altLang="ja-JP" sz="1100" dirty="0"/>
          </a:p>
          <a:p>
            <a:pPr marL="68580" indent="0">
              <a:buNone/>
            </a:pPr>
            <a:endParaRPr lang="en-US" altLang="ja-JP" sz="1100" dirty="0">
              <a:solidFill>
                <a:srgbClr val="3E3D2D"/>
              </a:solidFill>
            </a:endParaRPr>
          </a:p>
          <a:p>
            <a:pPr marL="68580" indent="0">
              <a:buNone/>
            </a:pPr>
            <a:endParaRPr lang="en-US" altLang="ja-JP" sz="1100" dirty="0"/>
          </a:p>
          <a:p>
            <a:pPr marL="68580" indent="0">
              <a:buNone/>
            </a:pPr>
            <a:endParaRPr lang="en-US" altLang="ja-JP" sz="1100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848947" y="425552"/>
            <a:ext cx="2282893" cy="483168"/>
            <a:chOff x="281641" y="261252"/>
            <a:chExt cx="2497916" cy="661405"/>
          </a:xfrm>
        </p:grpSpPr>
        <p:sp>
          <p:nvSpPr>
            <p:cNvPr id="22" name="上リボン 21"/>
            <p:cNvSpPr/>
            <p:nvPr/>
          </p:nvSpPr>
          <p:spPr>
            <a:xfrm>
              <a:off x="281641" y="261252"/>
              <a:ext cx="2497916" cy="661405"/>
            </a:xfrm>
            <a:prstGeom prst="ribbon2">
              <a:avLst>
                <a:gd name="adj1" fmla="val 10339"/>
                <a:gd name="adj2" fmla="val 75000"/>
              </a:avLst>
            </a:prstGeom>
            <a:solidFill>
              <a:srgbClr val="FFFFCC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85836" y="261252"/>
              <a:ext cx="1958790" cy="5477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2000" b="1" dirty="0">
                  <a:ln w="0"/>
                  <a:solidFill>
                    <a:schemeClr val="accent3"/>
                  </a:solidFill>
                </a:rPr>
                <a:t>給食の紹介</a:t>
              </a:r>
            </a:p>
          </p:txBody>
        </p:sp>
      </p:grpSp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/>
          <a:stretch/>
        </p:blipFill>
        <p:spPr>
          <a:xfrm>
            <a:off x="827583" y="1310387"/>
            <a:ext cx="2418291" cy="175857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02D580-75CD-741F-F67B-CF6CDF60C5F1}"/>
              </a:ext>
            </a:extLst>
          </p:cNvPr>
          <p:cNvSpPr/>
          <p:nvPr/>
        </p:nvSpPr>
        <p:spPr>
          <a:xfrm>
            <a:off x="2483768" y="1340768"/>
            <a:ext cx="521671" cy="128585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853178"/>
      </p:ext>
    </p:extLst>
  </p:cSld>
  <p:clrMapOvr>
    <a:masterClrMapping/>
  </p:clrMapOvr>
  <p:transition spd="slow" advTm="2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build="p"/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3"/>
          <a:stretch/>
        </p:blipFill>
        <p:spPr>
          <a:xfrm>
            <a:off x="6355792" y="5009368"/>
            <a:ext cx="2176648" cy="142984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1" y="1095071"/>
            <a:ext cx="1630549" cy="139782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5"/>
          <a:stretch/>
        </p:blipFill>
        <p:spPr>
          <a:xfrm>
            <a:off x="5766445" y="3068960"/>
            <a:ext cx="2765995" cy="1888523"/>
          </a:xfrm>
          <a:prstGeom prst="rect">
            <a:avLst/>
          </a:prstGeom>
        </p:spPr>
      </p:pic>
      <p:sp>
        <p:nvSpPr>
          <p:cNvPr id="19" name="雲形吹き出し 18"/>
          <p:cNvSpPr/>
          <p:nvPr/>
        </p:nvSpPr>
        <p:spPr>
          <a:xfrm>
            <a:off x="3641673" y="5334588"/>
            <a:ext cx="2714119" cy="1155204"/>
          </a:xfrm>
          <a:prstGeom prst="cloudCallout">
            <a:avLst>
              <a:gd name="adj1" fmla="val 66821"/>
              <a:gd name="adj2" fmla="val -95585"/>
            </a:avLst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18726" r="8760" b="13141"/>
          <a:stretch/>
        </p:blipFill>
        <p:spPr>
          <a:xfrm>
            <a:off x="5076056" y="332656"/>
            <a:ext cx="2458786" cy="153674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18795" r="12818" b="29339"/>
          <a:stretch/>
        </p:blipFill>
        <p:spPr>
          <a:xfrm>
            <a:off x="6588224" y="1912012"/>
            <a:ext cx="1978445" cy="96927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350169" y="316292"/>
            <a:ext cx="4869903" cy="736444"/>
            <a:chOff x="202421" y="288566"/>
            <a:chExt cx="5328592" cy="1008112"/>
          </a:xfrm>
        </p:grpSpPr>
        <p:sp>
          <p:nvSpPr>
            <p:cNvPr id="4" name="上リボン 3"/>
            <p:cNvSpPr/>
            <p:nvPr/>
          </p:nvSpPr>
          <p:spPr>
            <a:xfrm>
              <a:off x="202421" y="288566"/>
              <a:ext cx="5328592" cy="1008112"/>
            </a:xfrm>
            <a:prstGeom prst="ribbon2">
              <a:avLst>
                <a:gd name="adj1" fmla="val 10339"/>
                <a:gd name="adj2" fmla="val 75000"/>
              </a:avLst>
            </a:prstGeom>
            <a:solidFill>
              <a:srgbClr val="FFFFCC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618845" y="310967"/>
              <a:ext cx="4608511" cy="8847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b="1" dirty="0">
                  <a:ln w="0"/>
                  <a:solidFill>
                    <a:schemeClr val="accent3"/>
                  </a:solidFill>
                </a:rPr>
                <a:t>保護者の方に参加、</a:t>
              </a:r>
              <a:endParaRPr lang="en-US" altLang="ja-JP" b="1" dirty="0">
                <a:ln w="0"/>
                <a:solidFill>
                  <a:schemeClr val="accent3"/>
                </a:solidFill>
              </a:endParaRPr>
            </a:p>
            <a:p>
              <a:pPr algn="ctr"/>
              <a:r>
                <a:rPr lang="ja-JP" altLang="en-US" b="1" dirty="0">
                  <a:ln w="0"/>
                  <a:solidFill>
                    <a:schemeClr val="accent3"/>
                  </a:solidFill>
                </a:rPr>
                <a:t>ご協力いただく行事について</a:t>
              </a: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7"/>
          <a:stretch/>
        </p:blipFill>
        <p:spPr>
          <a:xfrm>
            <a:off x="2461004" y="2492896"/>
            <a:ext cx="2687060" cy="145288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12200" r="14562" b="19551"/>
          <a:stretch/>
        </p:blipFill>
        <p:spPr>
          <a:xfrm>
            <a:off x="664652" y="1088283"/>
            <a:ext cx="2035140" cy="165355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16832"/>
            <a:ext cx="1368152" cy="1100243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67545" y="3970793"/>
            <a:ext cx="4869904" cy="14918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ja-JP" altLang="en-US" sz="1600" b="1" dirty="0">
                <a:solidFill>
                  <a:schemeClr val="tx1"/>
                </a:solidFill>
              </a:rPr>
              <a:t>入園式（４月第１土曜午前）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</a:pPr>
            <a:r>
              <a:rPr lang="ja-JP" altLang="en-US" sz="1600" b="1" dirty="0">
                <a:solidFill>
                  <a:schemeClr val="tx1"/>
                </a:solidFill>
              </a:rPr>
              <a:t>保育参加・個人面談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･･･乳児クラス・幼児クラスともに、平日午前に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１日１家庭ずつ、保育参加と個人面談を行います（年１回）。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endParaRPr lang="ja-JP" altLang="en-US" sz="16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5001" r="1701" b="23400"/>
          <a:stretch/>
        </p:blipFill>
        <p:spPr>
          <a:xfrm rot="5400000">
            <a:off x="4210066" y="3599766"/>
            <a:ext cx="1401532" cy="67766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8" y="2385768"/>
            <a:ext cx="1736427" cy="1429386"/>
          </a:xfrm>
          <a:prstGeom prst="rect">
            <a:avLst/>
          </a:prstGeom>
        </p:spPr>
      </p:pic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489729" y="5462596"/>
            <a:ext cx="6048672" cy="8611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ja-JP" altLang="en-US" sz="1600" b="1" dirty="0">
                <a:solidFill>
                  <a:schemeClr val="tx1"/>
                </a:solidFill>
              </a:rPr>
              <a:t>保護者会主催バザー（日曜）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･･･保護者の方が協力しあって、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毎年バザーが開催されています。</a:t>
            </a:r>
          </a:p>
          <a:p>
            <a:pPr marL="68580" indent="0">
              <a:buFont typeface="Wingdings 2" pitchFamily="18" charset="2"/>
              <a:buNone/>
            </a:pPr>
            <a:endParaRPr lang="en-US" altLang="ja-JP" sz="20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3983070" y="5504445"/>
            <a:ext cx="2031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dirty="0">
                <a:ln w="9525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園舎内はバザールや</a:t>
            </a:r>
            <a:endParaRPr lang="en-US" altLang="ja-JP" sz="1200" dirty="0">
              <a:ln w="9525">
                <a:noFill/>
                <a:prstDash val="solid"/>
              </a:ln>
              <a:solidFill>
                <a:schemeClr val="accent3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pPr algn="ctr"/>
            <a:r>
              <a:rPr lang="ja-JP" altLang="en-US" sz="1200" cap="none" spc="0" dirty="0">
                <a:ln w="9525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食堂、ゲームコーナーなど</a:t>
            </a:r>
            <a:endParaRPr lang="en-US" altLang="ja-JP" sz="1200" cap="none" spc="0" dirty="0">
              <a:ln w="9525">
                <a:noFill/>
                <a:prstDash val="solid"/>
              </a:ln>
              <a:solidFill>
                <a:schemeClr val="accent3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pPr algn="ctr"/>
            <a:r>
              <a:rPr lang="ja-JP" altLang="en-US" sz="1200" dirty="0">
                <a:ln w="9525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地域の方や卒園児も</a:t>
            </a:r>
            <a:endParaRPr lang="en-US" altLang="ja-JP" sz="1200" dirty="0">
              <a:ln w="9525">
                <a:noFill/>
                <a:prstDash val="solid"/>
              </a:ln>
              <a:solidFill>
                <a:schemeClr val="accent3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pPr algn="ctr"/>
            <a:r>
              <a:rPr lang="ja-JP" altLang="en-US" sz="1200" cap="none" spc="0" dirty="0">
                <a:ln w="9525">
                  <a:noFill/>
                  <a:prstDash val="solid"/>
                </a:ln>
                <a:solidFill>
                  <a:schemeClr val="accent3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たくさん来てくれます！</a:t>
            </a:r>
            <a:endParaRPr lang="en-US" altLang="ja-JP" sz="1200" cap="none" spc="0" dirty="0">
              <a:ln w="9525">
                <a:noFill/>
                <a:prstDash val="solid"/>
              </a:ln>
              <a:solidFill>
                <a:schemeClr val="accent3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29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000">
        <p:checker/>
      </p:transition>
    </mc:Choice>
    <mc:Fallback xmlns="">
      <p:transition spd="slow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683567" y="980631"/>
            <a:ext cx="7920881" cy="161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>
                <a:solidFill>
                  <a:schemeClr val="tx1"/>
                </a:solidFill>
              </a:rPr>
              <a:t>親子遠足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･･･３歳児以上のクラスで親子遠足に出かけます。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 保護者の方にご参加いただく行事は概ね土曜か日曜ですが、土日は道路等が混むため、親子遠足は平日に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 実施しています。色々なものを見たり、おもいっきり体を動かしたり、みんなでお弁当を食べたりと、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 親子一緒に楽しみます。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2722" r="14375" b="14375"/>
          <a:stretch/>
        </p:blipFill>
        <p:spPr>
          <a:xfrm>
            <a:off x="6522391" y="2335425"/>
            <a:ext cx="1717298" cy="128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5" y="2390421"/>
            <a:ext cx="1625189" cy="121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31" y="659408"/>
            <a:ext cx="576064" cy="57944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95" y="587606"/>
            <a:ext cx="771704" cy="67065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11" y="2866864"/>
            <a:ext cx="1399403" cy="620684"/>
          </a:xfrm>
          <a:prstGeom prst="rect">
            <a:avLst/>
          </a:prstGeom>
        </p:spPr>
      </p:pic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683567" y="3759249"/>
            <a:ext cx="8029494" cy="4429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>
                <a:solidFill>
                  <a:schemeClr val="tx1"/>
                </a:solidFill>
              </a:rPr>
              <a:t>クラス懇談会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･･･全クラス年２回行います。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担任と保護者の皆さんで、子どもたちの成長を分かち合い、コミュニケーションを深めていく場にしたいと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思います。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600" b="1" dirty="0">
                <a:solidFill>
                  <a:schemeClr val="tx1"/>
                </a:solidFill>
              </a:rPr>
              <a:t>一斉引き渡し訓練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･･･保育園では毎月避難訓練を行っていますが、年に１度は、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保護者の方にご協力いただく</a:t>
            </a:r>
            <a:r>
              <a:rPr lang="en-US" altLang="ja-JP" sz="1200" dirty="0">
                <a:solidFill>
                  <a:schemeClr val="tx1"/>
                </a:solidFill>
              </a:rPr>
              <a:t>『</a:t>
            </a:r>
            <a:r>
              <a:rPr lang="ja-JP" altLang="en-US" sz="1200" dirty="0">
                <a:solidFill>
                  <a:schemeClr val="tx1"/>
                </a:solidFill>
              </a:rPr>
              <a:t>一斉引き渡し訓練</a:t>
            </a:r>
            <a:r>
              <a:rPr lang="en-US" altLang="ja-JP" sz="1200" dirty="0">
                <a:solidFill>
                  <a:schemeClr val="tx1"/>
                </a:solidFill>
              </a:rPr>
              <a:t>』</a:t>
            </a:r>
            <a:r>
              <a:rPr lang="ja-JP" altLang="en-US" sz="1200" dirty="0">
                <a:solidFill>
                  <a:schemeClr val="tx1"/>
                </a:solidFill>
              </a:rPr>
              <a:t>があります。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ja-JP" altLang="en-US" sz="1600" b="1" dirty="0">
                <a:solidFill>
                  <a:schemeClr val="tx1"/>
                </a:solidFill>
              </a:rPr>
              <a:t>運動会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･･･１０月の土曜日に近隣の小学校で行います。</a:t>
            </a: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endParaRPr lang="en-US" altLang="ja-JP" sz="20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endParaRPr lang="ja-JP" altLang="en-US" sz="2000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81" y="2309874"/>
            <a:ext cx="1717299" cy="128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3" y="4685379"/>
            <a:ext cx="2520280" cy="17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32620"/>
      </p:ext>
    </p:extLst>
  </p:cSld>
  <p:clrMapOvr>
    <a:masterClrMapping/>
  </p:clrMapOvr>
  <p:transition spd="slow" advClick="0" advTm="6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67544" y="548680"/>
            <a:ext cx="7560840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>
                <a:solidFill>
                  <a:schemeClr val="tx1"/>
                </a:solidFill>
              </a:rPr>
              <a:t>お楽しみ会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･･･子どもたちによる表現活動の発表会です。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１２月の土曜に開催しますが、 会場舞台は抽選ですので、 日時は９月に決定します。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ja-JP" altLang="en-US" sz="1600" b="1" dirty="0">
                <a:solidFill>
                  <a:schemeClr val="tx1"/>
                </a:solidFill>
              </a:rPr>
              <a:t>卒園式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･･･３月の土曜日に行います。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  卒園する５歳児さんと、その保護者の方の参加となります。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600" b="1" dirty="0">
              <a:solidFill>
                <a:schemeClr val="tx1"/>
              </a:solidFill>
            </a:endParaRPr>
          </a:p>
          <a:p>
            <a:r>
              <a:rPr lang="ja-JP" altLang="en-US" sz="1600" b="1" dirty="0">
                <a:solidFill>
                  <a:schemeClr val="tx1"/>
                </a:solidFill>
              </a:rPr>
              <a:t>４歳児・ひまわりフェス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･･･朝から夜まで丸１日、お友だちと一緒に夏まつりを楽しみます。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100" dirty="0">
              <a:solidFill>
                <a:schemeClr val="tx1"/>
              </a:solidFill>
            </a:endParaRPr>
          </a:p>
          <a:p>
            <a:r>
              <a:rPr lang="ja-JP" altLang="en-US" sz="1600" b="1" dirty="0">
                <a:solidFill>
                  <a:schemeClr val="tx1"/>
                </a:solidFill>
              </a:rPr>
              <a:t>５歳児・さくらツアーズ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･･･保育園に１泊２日の予定で、様々な体験の出来るツアーに出かけます。</a:t>
            </a:r>
          </a:p>
          <a:p>
            <a:pPr marL="68580" indent="0">
              <a:buNone/>
            </a:pPr>
            <a:endParaRPr lang="ja-JP" altLang="en-US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ja-JP" altLang="en-US" sz="20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2000" dirty="0">
              <a:solidFill>
                <a:schemeClr val="tx1"/>
              </a:solidFill>
            </a:endParaRPr>
          </a:p>
          <a:p>
            <a:pPr marL="68580" indent="0">
              <a:buFont typeface="Wingdings 2" pitchFamily="18" charset="2"/>
              <a:buNone/>
            </a:pPr>
            <a:endParaRPr lang="ja-JP" altLang="en-US" sz="20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0" y="2846604"/>
            <a:ext cx="1439094" cy="107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4" b="3449"/>
          <a:stretch/>
        </p:blipFill>
        <p:spPr>
          <a:xfrm>
            <a:off x="6737271" y="686154"/>
            <a:ext cx="1673276" cy="80062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53" y="4268175"/>
            <a:ext cx="1494289" cy="112071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09" y="2306926"/>
            <a:ext cx="1387307" cy="10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86" y="3561493"/>
            <a:ext cx="1498228" cy="1123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6400" r="5900" b="2751"/>
          <a:stretch/>
        </p:blipFill>
        <p:spPr>
          <a:xfrm>
            <a:off x="5008009" y="1425106"/>
            <a:ext cx="1673276" cy="1182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028" y="4870761"/>
            <a:ext cx="4514213" cy="1490747"/>
          </a:xfrm>
          <a:prstGeom prst="rect">
            <a:avLst/>
          </a:prstGeom>
        </p:spPr>
      </p:pic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71688" y="5075911"/>
            <a:ext cx="4680520" cy="1224136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kumimoji="1"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いろいろな活動や行事を通して、</a:t>
            </a:r>
            <a:endParaRPr kumimoji="1" lang="en-US" altLang="ja-JP" sz="1800" dirty="0">
              <a:solidFill>
                <a:srgbClr val="000066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pPr marL="68580" indent="0" algn="ctr">
              <a:buNone/>
            </a:pPr>
            <a:r>
              <a:rPr kumimoji="1"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子どもたちも、保護者の皆さんも、</a:t>
            </a:r>
            <a:endParaRPr kumimoji="1" lang="en-US" altLang="ja-JP" sz="1800" dirty="0">
              <a:solidFill>
                <a:srgbClr val="000066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  <a:p>
            <a:pPr marL="68580" indent="0" algn="ctr">
              <a:buNone/>
            </a:pPr>
            <a:r>
              <a:rPr kumimoji="1"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思い出深い園生活を</a:t>
            </a:r>
            <a:r>
              <a:rPr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お過</a:t>
            </a:r>
            <a:r>
              <a:rPr kumimoji="1" lang="ja-JP" altLang="en-US" sz="1800" dirty="0">
                <a:solidFill>
                  <a:srgbClr val="000066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ごしください。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732" y="5449902"/>
            <a:ext cx="1367684" cy="102576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39248AC-40B5-0E01-3BB9-C164ACE4FE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1909" r="3538" b="66"/>
          <a:stretch/>
        </p:blipFill>
        <p:spPr>
          <a:xfrm>
            <a:off x="2242231" y="4450806"/>
            <a:ext cx="1090159" cy="81762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7" r="14588"/>
          <a:stretch/>
        </p:blipFill>
        <p:spPr>
          <a:xfrm rot="1390863">
            <a:off x="7553103" y="4907053"/>
            <a:ext cx="1001872" cy="1134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688893"/>
      </p:ext>
    </p:extLst>
  </p:cSld>
  <p:clrMapOvr>
    <a:masterClrMapping/>
  </p:clrMapOvr>
  <p:transition spd="slow" advClick="0" advTm="1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2708"/>
            <a:ext cx="1546523" cy="1287878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39552" y="404664"/>
            <a:ext cx="4869903" cy="736444"/>
            <a:chOff x="202421" y="288566"/>
            <a:chExt cx="5328592" cy="1008112"/>
          </a:xfrm>
        </p:grpSpPr>
        <p:sp>
          <p:nvSpPr>
            <p:cNvPr id="6" name="上リボン 5"/>
            <p:cNvSpPr/>
            <p:nvPr/>
          </p:nvSpPr>
          <p:spPr>
            <a:xfrm>
              <a:off x="202421" y="288566"/>
              <a:ext cx="5328592" cy="1008112"/>
            </a:xfrm>
            <a:prstGeom prst="ribbon2">
              <a:avLst>
                <a:gd name="adj1" fmla="val 10339"/>
                <a:gd name="adj2" fmla="val 75000"/>
              </a:avLst>
            </a:prstGeom>
            <a:solidFill>
              <a:srgbClr val="FFFFCC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07341" y="427352"/>
              <a:ext cx="4608511" cy="63196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2400" b="1" dirty="0">
                  <a:ln w="0"/>
                  <a:solidFill>
                    <a:schemeClr val="accent3"/>
                  </a:solidFill>
                </a:rPr>
                <a:t>入園が決まったら･･･</a:t>
              </a:r>
            </a:p>
          </p:txBody>
        </p:sp>
      </p:grp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3024336" cy="720080"/>
          </a:xfrm>
        </p:spPr>
        <p:txBody>
          <a:bodyPr anchor="t">
            <a:normAutofit/>
          </a:bodyPr>
          <a:lstStyle/>
          <a:p>
            <a:r>
              <a:rPr lang="ja-JP" altLang="en-US" sz="1800" dirty="0"/>
              <a:t>慣れ保育について</a:t>
            </a:r>
            <a:endParaRPr kumimoji="1" lang="ja-JP" altLang="en-US" sz="18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83568" y="1545809"/>
            <a:ext cx="7776864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生まれて初めて親もとを離れ、８時間近くを知らない所で過ごすお子さんにとって、精神的な不安はとても大きいと思います。園としては、その不安をできるだけ少なくし、１日も早く、かつ負担のないように信頼関係を結び、新しい環境に慣れることを目的として、慣れ保育を実施しており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　基本的には、１週間くらいを目処にしていますが、お子さんの様子や各ご家庭の都合もお聞きしながら、個別に、入園前面接で組んでいきます。他園から転園で来るお子さんにとっても、環境が変わるのは同じですので、数日慣れ保育にご協力いただけたらと思い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en-US" altLang="ja-JP" sz="1200" dirty="0"/>
          </a:p>
          <a:p>
            <a:pPr marL="68580" indent="0">
              <a:buNone/>
            </a:pPr>
            <a:endParaRPr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611560" y="2933625"/>
            <a:ext cx="3600400" cy="495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800" dirty="0"/>
              <a:t>ご家庭で用意していただくもの</a:t>
            </a:r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6318" y="3320958"/>
            <a:ext cx="3419618" cy="57376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ja-JP" altLang="en-US" sz="1600" dirty="0">
                <a:solidFill>
                  <a:schemeClr val="tx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☆避難靴（２～５歳児クラス）</a:t>
            </a:r>
            <a:endParaRPr kumimoji="1" lang="ja-JP" altLang="en-US" sz="1600" dirty="0">
              <a:solidFill>
                <a:schemeClr val="tx1"/>
              </a:solidFill>
              <a:latin typeface="07やさしさゴシックボールド" panose="02000600000000000000" pitchFamily="2" charset="-128"/>
              <a:ea typeface="07やさしさゴシックボールド" panose="02000600000000000000" pitchFamily="2" charset="-128"/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395536" y="3625679"/>
            <a:ext cx="4869903" cy="117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  <a:latin typeface="+mn-ea"/>
              </a:rPr>
              <a:t>　　災害時に避難靴を使用します。</a:t>
            </a:r>
            <a:endParaRPr lang="en-US" altLang="ja-JP" sz="1100" dirty="0">
              <a:solidFill>
                <a:schemeClr val="tx1"/>
              </a:solidFill>
              <a:latin typeface="+mn-ea"/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  <a:latin typeface="+mn-ea"/>
              </a:rPr>
              <a:t>　　登降園時に履いてくる靴とは別にご用意ください。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5564450" y="3607839"/>
            <a:ext cx="3268385" cy="1728192"/>
            <a:chOff x="4578001" y="3861048"/>
            <a:chExt cx="3540752" cy="1872208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" t="8814" r="-1" b="15903"/>
            <a:stretch/>
          </p:blipFill>
          <p:spPr>
            <a:xfrm>
              <a:off x="4578001" y="3861048"/>
              <a:ext cx="3237829" cy="1872208"/>
            </a:xfrm>
            <a:prstGeom prst="rect">
              <a:avLst/>
            </a:prstGeom>
          </p:spPr>
        </p:pic>
        <p:cxnSp>
          <p:nvCxnSpPr>
            <p:cNvPr id="20" name="直線矢印コネクタ 19"/>
            <p:cNvCxnSpPr/>
            <p:nvPr/>
          </p:nvCxnSpPr>
          <p:spPr>
            <a:xfrm flipH="1" flipV="1">
              <a:off x="6876256" y="4149080"/>
              <a:ext cx="241198" cy="309736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フリーフォーム 20"/>
            <p:cNvSpPr/>
            <p:nvPr/>
          </p:nvSpPr>
          <p:spPr>
            <a:xfrm>
              <a:off x="6361471" y="3913239"/>
              <a:ext cx="707923" cy="314632"/>
            </a:xfrm>
            <a:custGeom>
              <a:avLst/>
              <a:gdLst>
                <a:gd name="connsiteX0" fmla="*/ 0 w 707923"/>
                <a:gd name="connsiteY0" fmla="*/ 186813 h 314632"/>
                <a:gd name="connsiteX1" fmla="*/ 78658 w 707923"/>
                <a:gd name="connsiteY1" fmla="*/ 196645 h 314632"/>
                <a:gd name="connsiteX2" fmla="*/ 108155 w 707923"/>
                <a:gd name="connsiteY2" fmla="*/ 216309 h 314632"/>
                <a:gd name="connsiteX3" fmla="*/ 137652 w 707923"/>
                <a:gd name="connsiteY3" fmla="*/ 226142 h 314632"/>
                <a:gd name="connsiteX4" fmla="*/ 206477 w 707923"/>
                <a:gd name="connsiteY4" fmla="*/ 275303 h 314632"/>
                <a:gd name="connsiteX5" fmla="*/ 255639 w 707923"/>
                <a:gd name="connsiteY5" fmla="*/ 294967 h 314632"/>
                <a:gd name="connsiteX6" fmla="*/ 294968 w 707923"/>
                <a:gd name="connsiteY6" fmla="*/ 314632 h 314632"/>
                <a:gd name="connsiteX7" fmla="*/ 353961 w 707923"/>
                <a:gd name="connsiteY7" fmla="*/ 304800 h 314632"/>
                <a:gd name="connsiteX8" fmla="*/ 383458 w 707923"/>
                <a:gd name="connsiteY8" fmla="*/ 275303 h 314632"/>
                <a:gd name="connsiteX9" fmla="*/ 412955 w 707923"/>
                <a:gd name="connsiteY9" fmla="*/ 265471 h 314632"/>
                <a:gd name="connsiteX10" fmla="*/ 442452 w 707923"/>
                <a:gd name="connsiteY10" fmla="*/ 235974 h 314632"/>
                <a:gd name="connsiteX11" fmla="*/ 471948 w 707923"/>
                <a:gd name="connsiteY11" fmla="*/ 226142 h 314632"/>
                <a:gd name="connsiteX12" fmla="*/ 540774 w 707923"/>
                <a:gd name="connsiteY12" fmla="*/ 206477 h 314632"/>
                <a:gd name="connsiteX13" fmla="*/ 570271 w 707923"/>
                <a:gd name="connsiteY13" fmla="*/ 176980 h 314632"/>
                <a:gd name="connsiteX14" fmla="*/ 599768 w 707923"/>
                <a:gd name="connsiteY14" fmla="*/ 157316 h 314632"/>
                <a:gd name="connsiteX15" fmla="*/ 658761 w 707923"/>
                <a:gd name="connsiteY15" fmla="*/ 98322 h 314632"/>
                <a:gd name="connsiteX16" fmla="*/ 688258 w 707923"/>
                <a:gd name="connsiteY16" fmla="*/ 68826 h 314632"/>
                <a:gd name="connsiteX17" fmla="*/ 698090 w 707923"/>
                <a:gd name="connsiteY17" fmla="*/ 29496 h 314632"/>
                <a:gd name="connsiteX18" fmla="*/ 707923 w 707923"/>
                <a:gd name="connsiteY18" fmla="*/ 0 h 3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7923" h="314632">
                  <a:moveTo>
                    <a:pt x="0" y="186813"/>
                  </a:moveTo>
                  <a:cubicBezTo>
                    <a:pt x="26219" y="190090"/>
                    <a:pt x="53166" y="189693"/>
                    <a:pt x="78658" y="196645"/>
                  </a:cubicBezTo>
                  <a:cubicBezTo>
                    <a:pt x="90059" y="199754"/>
                    <a:pt x="97586" y="211024"/>
                    <a:pt x="108155" y="216309"/>
                  </a:cubicBezTo>
                  <a:cubicBezTo>
                    <a:pt x="117425" y="220944"/>
                    <a:pt x="127820" y="222864"/>
                    <a:pt x="137652" y="226142"/>
                  </a:cubicBezTo>
                  <a:cubicBezTo>
                    <a:pt x="146549" y="232815"/>
                    <a:pt x="192108" y="268119"/>
                    <a:pt x="206477" y="275303"/>
                  </a:cubicBezTo>
                  <a:cubicBezTo>
                    <a:pt x="222263" y="283196"/>
                    <a:pt x="239511" y="287799"/>
                    <a:pt x="255639" y="294967"/>
                  </a:cubicBezTo>
                  <a:cubicBezTo>
                    <a:pt x="269033" y="300920"/>
                    <a:pt x="281858" y="308077"/>
                    <a:pt x="294968" y="314632"/>
                  </a:cubicBezTo>
                  <a:cubicBezTo>
                    <a:pt x="314632" y="311355"/>
                    <a:pt x="335744" y="312897"/>
                    <a:pt x="353961" y="304800"/>
                  </a:cubicBezTo>
                  <a:cubicBezTo>
                    <a:pt x="366668" y="299153"/>
                    <a:pt x="371888" y="283016"/>
                    <a:pt x="383458" y="275303"/>
                  </a:cubicBezTo>
                  <a:cubicBezTo>
                    <a:pt x="392082" y="269554"/>
                    <a:pt x="403123" y="268748"/>
                    <a:pt x="412955" y="265471"/>
                  </a:cubicBezTo>
                  <a:cubicBezTo>
                    <a:pt x="422787" y="255639"/>
                    <a:pt x="430882" y="243687"/>
                    <a:pt x="442452" y="235974"/>
                  </a:cubicBezTo>
                  <a:cubicBezTo>
                    <a:pt x="451075" y="230225"/>
                    <a:pt x="461983" y="228989"/>
                    <a:pt x="471948" y="226142"/>
                  </a:cubicBezTo>
                  <a:cubicBezTo>
                    <a:pt x="558377" y="201447"/>
                    <a:pt x="470045" y="230053"/>
                    <a:pt x="540774" y="206477"/>
                  </a:cubicBezTo>
                  <a:cubicBezTo>
                    <a:pt x="550606" y="196645"/>
                    <a:pt x="559589" y="185882"/>
                    <a:pt x="570271" y="176980"/>
                  </a:cubicBezTo>
                  <a:cubicBezTo>
                    <a:pt x="579349" y="169415"/>
                    <a:pt x="590936" y="165167"/>
                    <a:pt x="599768" y="157316"/>
                  </a:cubicBezTo>
                  <a:cubicBezTo>
                    <a:pt x="620553" y="138840"/>
                    <a:pt x="639096" y="117987"/>
                    <a:pt x="658761" y="98322"/>
                  </a:cubicBezTo>
                  <a:lnTo>
                    <a:pt x="688258" y="68826"/>
                  </a:lnTo>
                  <a:cubicBezTo>
                    <a:pt x="691535" y="55716"/>
                    <a:pt x="694377" y="42489"/>
                    <a:pt x="698090" y="29496"/>
                  </a:cubicBezTo>
                  <a:cubicBezTo>
                    <a:pt x="700937" y="19531"/>
                    <a:pt x="707923" y="0"/>
                    <a:pt x="707923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444207" y="4458816"/>
              <a:ext cx="1674546" cy="50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/>
                <a:t>ここを縫って</a:t>
              </a:r>
              <a:endParaRPr lang="en-US" altLang="ja-JP" sz="1100" dirty="0"/>
            </a:p>
            <a:p>
              <a:r>
                <a:rPr lang="ja-JP" altLang="en-US" sz="1100" dirty="0"/>
                <a:t>ゴムを通します</a:t>
              </a:r>
              <a:endParaRPr kumimoji="1" lang="ja-JP" altLang="en-US" sz="1100" dirty="0"/>
            </a:p>
          </p:txBody>
        </p:sp>
      </p:grp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576318" y="4222550"/>
            <a:ext cx="2471174" cy="57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ja-JP" altLang="en-US" sz="1600" dirty="0">
                <a:solidFill>
                  <a:schemeClr val="tx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☆食事用エプロン</a:t>
            </a:r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683568" y="4563805"/>
            <a:ext cx="7800021" cy="117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浴用サイズのタオルを二つ折りにして１本縫い（ミシンでも手縫いでも）、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ゴムを通すだけで出来上がり！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おやつの時と、給食の時に使います。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1C9B66E7-937D-7E18-238A-F90B497E3A72}"/>
              </a:ext>
            </a:extLst>
          </p:cNvPr>
          <p:cNvSpPr txBox="1">
            <a:spLocks/>
          </p:cNvSpPr>
          <p:nvPr/>
        </p:nvSpPr>
        <p:spPr>
          <a:xfrm>
            <a:off x="680581" y="5365396"/>
            <a:ext cx="2468256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600" dirty="0">
                <a:solidFill>
                  <a:schemeClr val="tx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☆カラー帽子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7D3B1463-A276-DCC1-0819-E6788F14B44F}"/>
              </a:ext>
            </a:extLst>
          </p:cNvPr>
          <p:cNvSpPr txBox="1">
            <a:spLocks/>
          </p:cNvSpPr>
          <p:nvPr/>
        </p:nvSpPr>
        <p:spPr>
          <a:xfrm>
            <a:off x="683568" y="5677286"/>
            <a:ext cx="5394239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クラスごとに色が違います。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入園前に購入していただきます。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3E57C2E-B5A5-B313-9CB7-63AEED790A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12122" r="16364" b="15150"/>
          <a:stretch/>
        </p:blipFill>
        <p:spPr>
          <a:xfrm>
            <a:off x="3357176" y="5117703"/>
            <a:ext cx="1764248" cy="135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00498"/>
      </p:ext>
    </p:extLst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 build="p"/>
      <p:bldP spid="5" grpId="0"/>
      <p:bldP spid="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624048" y="556248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1600" dirty="0">
                <a:solidFill>
                  <a:schemeClr val="tx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☆午睡用品</a:t>
            </a:r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3898" r="-500" b="6102"/>
          <a:stretch/>
        </p:blipFill>
        <p:spPr>
          <a:xfrm>
            <a:off x="4354295" y="720809"/>
            <a:ext cx="2248808" cy="1362915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47145" y="872796"/>
            <a:ext cx="3807149" cy="1205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布団は園で用意しています。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シーツと肌掛け用のバスタオルのご用意をお願いします。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週末にシーツのお洗濯と、週明け布団にシーツ掛けをお願いしています。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</a:rPr>
              <a:t>シーツは、園にて購入できます。また、手作り等でも構いません。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03" y="728037"/>
            <a:ext cx="1810989" cy="13582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44" y="4285278"/>
            <a:ext cx="828016" cy="130396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73" y="4268100"/>
            <a:ext cx="843522" cy="1302738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547146" y="4437112"/>
            <a:ext cx="5104974" cy="690706"/>
            <a:chOff x="202421" y="261358"/>
            <a:chExt cx="5585804" cy="945502"/>
          </a:xfrm>
        </p:grpSpPr>
        <p:sp>
          <p:nvSpPr>
            <p:cNvPr id="20" name="上リボン 19"/>
            <p:cNvSpPr/>
            <p:nvPr/>
          </p:nvSpPr>
          <p:spPr>
            <a:xfrm>
              <a:off x="202421" y="261358"/>
              <a:ext cx="5585804" cy="945502"/>
            </a:xfrm>
            <a:prstGeom prst="ribbon2">
              <a:avLst>
                <a:gd name="adj1" fmla="val 10339"/>
                <a:gd name="adj2" fmla="val 75000"/>
              </a:avLst>
            </a:prstGeom>
            <a:solidFill>
              <a:srgbClr val="FFFFCC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45644" y="417958"/>
              <a:ext cx="4608511" cy="5898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2200" b="1" dirty="0">
                  <a:ln w="0"/>
                  <a:solidFill>
                    <a:schemeClr val="accent3"/>
                  </a:solidFill>
                </a:rPr>
                <a:t>災害時の避難場所について</a:t>
              </a:r>
            </a:p>
          </p:txBody>
        </p:sp>
      </p:grp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611560" y="5157192"/>
            <a:ext cx="8064896" cy="139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災害時は、園舎で避難可能な場合は園舎内で待機していますが、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園舎が危険な場合は、ふじのき公園に避難をしてお迎えを待っています。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しかし、ふじのき公園には備蓄品等が無いため、最終的には、当園の避難区域である、第一寺島小学校もしくは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曳舟小学校を目指して避難をします。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尚、津波警報が発令した場合は、園舎屋上に避難します。</a:t>
            </a:r>
          </a:p>
          <a:p>
            <a:pPr marL="68580" indent="0">
              <a:buNone/>
            </a:pPr>
            <a:endParaRPr lang="ja-JP" altLang="en-US" sz="1200" dirty="0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48C1359-20EA-C07C-81C2-DF8FD1E53151}"/>
              </a:ext>
            </a:extLst>
          </p:cNvPr>
          <p:cNvSpPr txBox="1">
            <a:spLocks/>
          </p:cNvSpPr>
          <p:nvPr/>
        </p:nvSpPr>
        <p:spPr>
          <a:xfrm>
            <a:off x="538812" y="2135455"/>
            <a:ext cx="4781037" cy="57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ja-JP" altLang="en-US" sz="1600" dirty="0">
                <a:solidFill>
                  <a:schemeClr val="tx1"/>
                </a:solidFill>
                <a:latin typeface="07やさしさゴシックボールド" panose="02000600000000000000" pitchFamily="2" charset="-128"/>
                <a:ea typeface="07やさしさゴシックボールド" panose="02000600000000000000" pitchFamily="2" charset="-128"/>
              </a:rPr>
              <a:t>☆布オムツ用のカバー（布オムツを使用する方）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EFAA8EC-9E9B-3C58-3A9A-DFFDFB7F7A1C}"/>
              </a:ext>
            </a:extLst>
          </p:cNvPr>
          <p:cNvGrpSpPr/>
          <p:nvPr/>
        </p:nvGrpSpPr>
        <p:grpSpPr>
          <a:xfrm>
            <a:off x="5508104" y="2843172"/>
            <a:ext cx="2905988" cy="1377916"/>
            <a:chOff x="5789048" y="4168509"/>
            <a:chExt cx="2645637" cy="1127925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A309D8A-194E-358D-943A-710BCE565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6" t="8175" r="6732" b="4103"/>
            <a:stretch/>
          </p:blipFill>
          <p:spPr>
            <a:xfrm>
              <a:off x="5789048" y="4229046"/>
              <a:ext cx="1400948" cy="1067388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2AD55EB-99A8-05A1-5D69-FA6D05155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1" t="17026" r="16200" b="10104"/>
            <a:stretch/>
          </p:blipFill>
          <p:spPr>
            <a:xfrm>
              <a:off x="7156374" y="4168509"/>
              <a:ext cx="1278311" cy="1127924"/>
            </a:xfrm>
            <a:prstGeom prst="rect">
              <a:avLst/>
            </a:prstGeom>
          </p:spPr>
        </p:pic>
      </p:grp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9FD8DFE1-ADF3-B377-1012-36EF38A77E09}"/>
              </a:ext>
            </a:extLst>
          </p:cNvPr>
          <p:cNvSpPr txBox="1">
            <a:spLocks/>
          </p:cNvSpPr>
          <p:nvPr/>
        </p:nvSpPr>
        <p:spPr>
          <a:xfrm>
            <a:off x="548870" y="2402826"/>
            <a:ext cx="7695538" cy="1377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  <a:latin typeface="+mn-ea"/>
              </a:rPr>
              <a:t>園では、布オムツを無料で貸し出しています。</a:t>
            </a:r>
            <a:endParaRPr lang="en-US" altLang="ja-JP" sz="1100" dirty="0">
              <a:solidFill>
                <a:schemeClr val="tx1"/>
              </a:solidFill>
              <a:latin typeface="+mn-ea"/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  <a:latin typeface="+mn-ea"/>
              </a:rPr>
              <a:t>（布オムツのリース代は、区と園で負担をしていますので、リース代の請求はありません。）</a:t>
            </a:r>
            <a:endParaRPr lang="en-US" altLang="ja-JP" sz="1100" dirty="0">
              <a:solidFill>
                <a:schemeClr val="tx1"/>
              </a:solidFill>
              <a:latin typeface="+mn-ea"/>
            </a:endParaRPr>
          </a:p>
          <a:p>
            <a:pPr marL="68580" indent="0">
              <a:buNone/>
            </a:pPr>
            <a:r>
              <a:rPr lang="ja-JP" altLang="en-US" sz="1100" dirty="0">
                <a:solidFill>
                  <a:schemeClr val="tx1"/>
                </a:solidFill>
                <a:latin typeface="+mn-ea"/>
              </a:rPr>
              <a:t>布オムツの使用をご希望の方は、布オムツカバーのご用意をお願いします。</a:t>
            </a:r>
          </a:p>
        </p:txBody>
      </p:sp>
    </p:spTree>
    <p:extLst>
      <p:ext uri="{BB962C8B-B14F-4D97-AF65-F5344CB8AC3E}">
        <p14:creationId xmlns:p14="http://schemas.microsoft.com/office/powerpoint/2010/main" val="2117383809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22" grpId="0" build="p"/>
      <p:bldP spid="9" grpId="0" build="p"/>
      <p:bldP spid="1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オースティン">
  <a:themeElements>
    <a:clrScheme name="オースティン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オースティン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オースティン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6756</TotalTime>
  <Words>2420</Words>
  <Application>Microsoft Office PowerPoint</Application>
  <PresentationFormat>画面に合わせる (4:3)</PresentationFormat>
  <Paragraphs>239</Paragraphs>
  <Slides>14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07やさしさゴシックボールド</vt:lpstr>
      <vt:lpstr>FC正楷書体-M</vt:lpstr>
      <vt:lpstr>ＭＳ ゴシック</vt:lpstr>
      <vt:lpstr>Calibri</vt:lpstr>
      <vt:lpstr>Century Gothic</vt:lpstr>
      <vt:lpstr>Wingdings 2</vt:lpstr>
      <vt:lpstr>オースティン</vt:lpstr>
      <vt:lpstr>ようこそ！</vt:lpstr>
      <vt:lpstr>杉の子学園保育所は、昭和４２年に 開設し、今年で５9年目をむかえました。</vt:lpstr>
      <vt:lpstr>夕食の提供</vt:lpstr>
      <vt:lpstr>毎週クラス別の盛りつけ量で 実物のサンプルを展示しています。</vt:lpstr>
      <vt:lpstr>PowerPoint プレゼンテーション</vt:lpstr>
      <vt:lpstr>PowerPoint プレゼンテーション</vt:lpstr>
      <vt:lpstr>PowerPoint プレゼンテーション</vt:lpstr>
      <vt:lpstr>慣れ保育について</vt:lpstr>
      <vt:lpstr>PowerPoint プレゼンテーション</vt:lpstr>
      <vt:lpstr>『自転車・バギーのお約束』</vt:lpstr>
      <vt:lpstr>PowerPoint プレゼンテーション</vt:lpstr>
      <vt:lpstr>PowerPoint プレゼンテーション</vt:lpstr>
      <vt:lpstr>PowerPoint プレゼンテーション</vt:lpstr>
      <vt:lpstr>社会福祉法人 希望福祉会　杉の子学園保育所 〒131-0032 東京都墨田区東向島2-13-6 TEL：03-3619-4153　FAX：03-3619-4154 E-MAIL：sakura@suginokogakuen.com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ようこそ！</dc:title>
  <dc:creator>jimu</dc:creator>
  <cp:lastModifiedBy>杉の子学園 保育所</cp:lastModifiedBy>
  <cp:revision>358</cp:revision>
  <cp:lastPrinted>2025-05-08T05:16:29Z</cp:lastPrinted>
  <dcterms:created xsi:type="dcterms:W3CDTF">2017-05-11T06:55:14Z</dcterms:created>
  <dcterms:modified xsi:type="dcterms:W3CDTF">2025-05-08T08:13:48Z</dcterms:modified>
</cp:coreProperties>
</file>